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2" r:id="rId3"/>
    <p:sldId id="266" r:id="rId4"/>
    <p:sldId id="265" r:id="rId5"/>
    <p:sldId id="267" r:id="rId6"/>
    <p:sldId id="268" r:id="rId7"/>
    <p:sldId id="269" r:id="rId8"/>
    <p:sldId id="270" r:id="rId9"/>
    <p:sldId id="271" r:id="rId10"/>
    <p:sldId id="257" r:id="rId11"/>
    <p:sldId id="279" r:id="rId12"/>
    <p:sldId id="278" r:id="rId13"/>
    <p:sldId id="296" r:id="rId14"/>
    <p:sldId id="297" r:id="rId15"/>
    <p:sldId id="274" r:id="rId16"/>
    <p:sldId id="280" r:id="rId17"/>
    <p:sldId id="281" r:id="rId18"/>
    <p:sldId id="283" r:id="rId19"/>
    <p:sldId id="282" r:id="rId20"/>
    <p:sldId id="284" r:id="rId21"/>
    <p:sldId id="286" r:id="rId22"/>
    <p:sldId id="258" r:id="rId23"/>
    <p:sldId id="260" r:id="rId24"/>
    <p:sldId id="261" r:id="rId25"/>
    <p:sldId id="289" r:id="rId26"/>
    <p:sldId id="259" r:id="rId27"/>
    <p:sldId id="287" r:id="rId28"/>
    <p:sldId id="263" r:id="rId29"/>
    <p:sldId id="277" r:id="rId30"/>
    <p:sldId id="264" r:id="rId31"/>
    <p:sldId id="288" r:id="rId32"/>
    <p:sldId id="262" r:id="rId33"/>
    <p:sldId id="290" r:id="rId34"/>
    <p:sldId id="293" r:id="rId35"/>
    <p:sldId id="291" r:id="rId36"/>
    <p:sldId id="292" r:id="rId37"/>
    <p:sldId id="294" r:id="rId38"/>
    <p:sldId id="29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57" d="100"/>
          <a:sy n="57" d="100"/>
        </p:scale>
        <p:origin x="2490"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C08F5-CF22-48D0-9826-9CC3B26A7BB0}" type="datetimeFigureOut">
              <a:rPr lang="en-GB" smtClean="0"/>
              <a:t>28/02/2018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80825-B938-456B-BDBD-B942B1B5BE76}" type="slidenum">
              <a:rPr lang="en-GB" smtClean="0"/>
              <a:t>‹#›</a:t>
            </a:fld>
            <a:endParaRPr lang="en-GB"/>
          </a:p>
        </p:txBody>
      </p:sp>
    </p:spTree>
    <p:extLst>
      <p:ext uri="{BB962C8B-B14F-4D97-AF65-F5344CB8AC3E}">
        <p14:creationId xmlns:p14="http://schemas.microsoft.com/office/powerpoint/2010/main" val="181147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996F6-9010-414B-8200-9901AC240323}" type="datetime1">
              <a:rPr lang="en-GB" smtClean="0"/>
              <a:t>28/02/2018</a:t>
            </a:fld>
            <a:endParaRPr lang="en-GB"/>
          </a:p>
        </p:txBody>
      </p:sp>
      <p:sp>
        <p:nvSpPr>
          <p:cNvPr id="5" name="Footer Placeholder 4"/>
          <p:cNvSpPr>
            <a:spLocks noGrp="1"/>
          </p:cNvSpPr>
          <p:nvPr>
            <p:ph type="ftr" sz="quarter" idx="11"/>
          </p:nvPr>
        </p:nvSpPr>
        <p:spPr/>
        <p:txBody>
          <a:bodyPr/>
          <a:lstStyle/>
          <a:p>
            <a:r>
              <a:rPr lang="en-GB"/>
              <a:t>BI Using Excel - Samar Gad 2018</a:t>
            </a:r>
          </a:p>
        </p:txBody>
      </p:sp>
      <p:sp>
        <p:nvSpPr>
          <p:cNvPr id="6" name="Slide Number Placeholder 5"/>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42522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B2E4E-548A-464A-AF81-66BE35422DA2}" type="datetime1">
              <a:rPr lang="en-GB" smtClean="0"/>
              <a:t>28/02/2018</a:t>
            </a:fld>
            <a:endParaRPr lang="en-GB"/>
          </a:p>
        </p:txBody>
      </p:sp>
      <p:sp>
        <p:nvSpPr>
          <p:cNvPr id="5" name="Footer Placeholder 4"/>
          <p:cNvSpPr>
            <a:spLocks noGrp="1"/>
          </p:cNvSpPr>
          <p:nvPr>
            <p:ph type="ftr" sz="quarter" idx="11"/>
          </p:nvPr>
        </p:nvSpPr>
        <p:spPr/>
        <p:txBody>
          <a:bodyPr/>
          <a:lstStyle/>
          <a:p>
            <a:r>
              <a:rPr lang="en-GB"/>
              <a:t>BI Using Excel - Samar Gad 2018</a:t>
            </a:r>
          </a:p>
        </p:txBody>
      </p:sp>
      <p:sp>
        <p:nvSpPr>
          <p:cNvPr id="6" name="Slide Number Placeholder 5"/>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48013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BAA1D-2ECA-4ECE-922F-893485FC9F51}" type="datetime1">
              <a:rPr lang="en-GB" smtClean="0"/>
              <a:t>28/02/2018</a:t>
            </a:fld>
            <a:endParaRPr lang="en-GB"/>
          </a:p>
        </p:txBody>
      </p:sp>
      <p:sp>
        <p:nvSpPr>
          <p:cNvPr id="5" name="Footer Placeholder 4"/>
          <p:cNvSpPr>
            <a:spLocks noGrp="1"/>
          </p:cNvSpPr>
          <p:nvPr>
            <p:ph type="ftr" sz="quarter" idx="11"/>
          </p:nvPr>
        </p:nvSpPr>
        <p:spPr/>
        <p:txBody>
          <a:bodyPr/>
          <a:lstStyle/>
          <a:p>
            <a:r>
              <a:rPr lang="en-GB"/>
              <a:t>BI Using Excel - Samar Gad 2018</a:t>
            </a:r>
          </a:p>
        </p:txBody>
      </p:sp>
      <p:sp>
        <p:nvSpPr>
          <p:cNvPr id="6" name="Slide Number Placeholder 5"/>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329339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D4E6B-2A39-4C5F-B4AF-1FC0933BDED2}" type="datetime1">
              <a:rPr lang="en-GB" smtClean="0"/>
              <a:t>28/02/2018</a:t>
            </a:fld>
            <a:endParaRPr lang="en-GB"/>
          </a:p>
        </p:txBody>
      </p:sp>
      <p:sp>
        <p:nvSpPr>
          <p:cNvPr id="5" name="Footer Placeholder 4"/>
          <p:cNvSpPr>
            <a:spLocks noGrp="1"/>
          </p:cNvSpPr>
          <p:nvPr>
            <p:ph type="ftr" sz="quarter" idx="11"/>
          </p:nvPr>
        </p:nvSpPr>
        <p:spPr/>
        <p:txBody>
          <a:bodyPr/>
          <a:lstStyle/>
          <a:p>
            <a:r>
              <a:rPr lang="en-GB"/>
              <a:t>BI Using Excel - Samar Gad 2018</a:t>
            </a:r>
          </a:p>
        </p:txBody>
      </p:sp>
      <p:sp>
        <p:nvSpPr>
          <p:cNvPr id="6" name="Slide Number Placeholder 5"/>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00326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FF562-2EF9-4700-8EFC-E824FDA7A734}" type="datetime1">
              <a:rPr lang="en-GB" smtClean="0"/>
              <a:t>28/02/2018</a:t>
            </a:fld>
            <a:endParaRPr lang="en-GB"/>
          </a:p>
        </p:txBody>
      </p:sp>
      <p:sp>
        <p:nvSpPr>
          <p:cNvPr id="5" name="Footer Placeholder 4"/>
          <p:cNvSpPr>
            <a:spLocks noGrp="1"/>
          </p:cNvSpPr>
          <p:nvPr>
            <p:ph type="ftr" sz="quarter" idx="11"/>
          </p:nvPr>
        </p:nvSpPr>
        <p:spPr/>
        <p:txBody>
          <a:bodyPr/>
          <a:lstStyle/>
          <a:p>
            <a:r>
              <a:rPr lang="en-GB"/>
              <a:t>BI Using Excel - Samar Gad 2018</a:t>
            </a:r>
          </a:p>
        </p:txBody>
      </p:sp>
      <p:sp>
        <p:nvSpPr>
          <p:cNvPr id="6" name="Slide Number Placeholder 5"/>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19935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4EE4BD-F9D4-481F-9757-1D4E2F6EC5FA}" type="datetime1">
              <a:rPr lang="en-GB" smtClean="0"/>
              <a:t>28/02/2018</a:t>
            </a:fld>
            <a:endParaRPr lang="en-GB"/>
          </a:p>
        </p:txBody>
      </p:sp>
      <p:sp>
        <p:nvSpPr>
          <p:cNvPr id="6" name="Footer Placeholder 5"/>
          <p:cNvSpPr>
            <a:spLocks noGrp="1"/>
          </p:cNvSpPr>
          <p:nvPr>
            <p:ph type="ftr" sz="quarter" idx="11"/>
          </p:nvPr>
        </p:nvSpPr>
        <p:spPr/>
        <p:txBody>
          <a:bodyPr/>
          <a:lstStyle/>
          <a:p>
            <a:r>
              <a:rPr lang="en-GB"/>
              <a:t>BI Using Excel - Samar Gad 2018</a:t>
            </a:r>
          </a:p>
        </p:txBody>
      </p:sp>
      <p:sp>
        <p:nvSpPr>
          <p:cNvPr id="7" name="Slide Number Placeholder 6"/>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2730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E46B3B-C9C9-4F02-AAEE-E8DAC2769C89}" type="datetime1">
              <a:rPr lang="en-GB" smtClean="0"/>
              <a:t>28/02/2018</a:t>
            </a:fld>
            <a:endParaRPr lang="en-GB"/>
          </a:p>
        </p:txBody>
      </p:sp>
      <p:sp>
        <p:nvSpPr>
          <p:cNvPr id="8" name="Footer Placeholder 7"/>
          <p:cNvSpPr>
            <a:spLocks noGrp="1"/>
          </p:cNvSpPr>
          <p:nvPr>
            <p:ph type="ftr" sz="quarter" idx="11"/>
          </p:nvPr>
        </p:nvSpPr>
        <p:spPr/>
        <p:txBody>
          <a:bodyPr/>
          <a:lstStyle/>
          <a:p>
            <a:r>
              <a:rPr lang="en-GB"/>
              <a:t>BI Using Excel - Samar Gad 2018</a:t>
            </a:r>
          </a:p>
        </p:txBody>
      </p:sp>
      <p:sp>
        <p:nvSpPr>
          <p:cNvPr id="9" name="Slide Number Placeholder 8"/>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397355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B3C96E-C866-4279-B238-9CB3DC2BDB35}" type="datetime1">
              <a:rPr lang="en-GB" smtClean="0"/>
              <a:t>28/02/2018</a:t>
            </a:fld>
            <a:endParaRPr lang="en-GB"/>
          </a:p>
        </p:txBody>
      </p:sp>
      <p:sp>
        <p:nvSpPr>
          <p:cNvPr id="4" name="Footer Placeholder 3"/>
          <p:cNvSpPr>
            <a:spLocks noGrp="1"/>
          </p:cNvSpPr>
          <p:nvPr>
            <p:ph type="ftr" sz="quarter" idx="11"/>
          </p:nvPr>
        </p:nvSpPr>
        <p:spPr/>
        <p:txBody>
          <a:bodyPr/>
          <a:lstStyle/>
          <a:p>
            <a:r>
              <a:rPr lang="en-GB"/>
              <a:t>BI Using Excel - Samar Gad 2018</a:t>
            </a:r>
          </a:p>
        </p:txBody>
      </p:sp>
      <p:sp>
        <p:nvSpPr>
          <p:cNvPr id="5" name="Slide Number Placeholder 4"/>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95130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9DE78-28E9-4EE2-AB75-6C2FDEFE2AE2}" type="datetime1">
              <a:rPr lang="en-GB" smtClean="0"/>
              <a:t>28/02/2018</a:t>
            </a:fld>
            <a:endParaRPr lang="en-GB"/>
          </a:p>
        </p:txBody>
      </p:sp>
      <p:sp>
        <p:nvSpPr>
          <p:cNvPr id="3" name="Footer Placeholder 2"/>
          <p:cNvSpPr>
            <a:spLocks noGrp="1"/>
          </p:cNvSpPr>
          <p:nvPr>
            <p:ph type="ftr" sz="quarter" idx="11"/>
          </p:nvPr>
        </p:nvSpPr>
        <p:spPr/>
        <p:txBody>
          <a:bodyPr/>
          <a:lstStyle/>
          <a:p>
            <a:r>
              <a:rPr lang="en-GB"/>
              <a:t>BI Using Excel - Samar Gad 2018</a:t>
            </a:r>
          </a:p>
        </p:txBody>
      </p:sp>
      <p:sp>
        <p:nvSpPr>
          <p:cNvPr id="4" name="Slide Number Placeholder 3"/>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40936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0BFDC-AAC4-4F97-89F5-410BF431FC0B}" type="datetime1">
              <a:rPr lang="en-GB" smtClean="0"/>
              <a:t>28/02/2018</a:t>
            </a:fld>
            <a:endParaRPr lang="en-GB"/>
          </a:p>
        </p:txBody>
      </p:sp>
      <p:sp>
        <p:nvSpPr>
          <p:cNvPr id="6" name="Footer Placeholder 5"/>
          <p:cNvSpPr>
            <a:spLocks noGrp="1"/>
          </p:cNvSpPr>
          <p:nvPr>
            <p:ph type="ftr" sz="quarter" idx="11"/>
          </p:nvPr>
        </p:nvSpPr>
        <p:spPr/>
        <p:txBody>
          <a:bodyPr/>
          <a:lstStyle/>
          <a:p>
            <a:r>
              <a:rPr lang="en-GB"/>
              <a:t>BI Using Excel - Samar Gad 2018</a:t>
            </a:r>
          </a:p>
        </p:txBody>
      </p:sp>
      <p:sp>
        <p:nvSpPr>
          <p:cNvPr id="7" name="Slide Number Placeholder 6"/>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60906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5F0C63-1B9A-441D-8082-FA6C33241340}" type="datetime1">
              <a:rPr lang="en-GB" smtClean="0"/>
              <a:t>28/02/2018</a:t>
            </a:fld>
            <a:endParaRPr lang="en-GB"/>
          </a:p>
        </p:txBody>
      </p:sp>
      <p:sp>
        <p:nvSpPr>
          <p:cNvPr id="6" name="Footer Placeholder 5"/>
          <p:cNvSpPr>
            <a:spLocks noGrp="1"/>
          </p:cNvSpPr>
          <p:nvPr>
            <p:ph type="ftr" sz="quarter" idx="11"/>
          </p:nvPr>
        </p:nvSpPr>
        <p:spPr/>
        <p:txBody>
          <a:bodyPr/>
          <a:lstStyle/>
          <a:p>
            <a:r>
              <a:rPr lang="en-GB"/>
              <a:t>BI Using Excel - Samar Gad 2018</a:t>
            </a:r>
          </a:p>
        </p:txBody>
      </p:sp>
      <p:sp>
        <p:nvSpPr>
          <p:cNvPr id="7" name="Slide Number Placeholder 6"/>
          <p:cNvSpPr>
            <a:spLocks noGrp="1"/>
          </p:cNvSpPr>
          <p:nvPr>
            <p:ph type="sldNum" sz="quarter" idx="12"/>
          </p:nvPr>
        </p:nvSpPr>
        <p:spPr/>
        <p:txBody>
          <a:bodyPr/>
          <a:lstStyle/>
          <a:p>
            <a:fld id="{2522CC30-6ED3-48D7-9709-B1B87201E085}" type="slidenum">
              <a:rPr lang="en-GB" smtClean="0"/>
              <a:t>‹#›</a:t>
            </a:fld>
            <a:endParaRPr lang="en-GB"/>
          </a:p>
        </p:txBody>
      </p:sp>
    </p:spTree>
    <p:extLst>
      <p:ext uri="{BB962C8B-B14F-4D97-AF65-F5344CB8AC3E}">
        <p14:creationId xmlns:p14="http://schemas.microsoft.com/office/powerpoint/2010/main" val="127084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2C9DB-D42C-40FA-832F-59051410FB44}" type="datetime1">
              <a:rPr lang="en-GB" smtClean="0"/>
              <a:t>28/02/2018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Using Excel - Samar Gad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2CC30-6ED3-48D7-9709-B1B87201E085}" type="slidenum">
              <a:rPr lang="en-GB" smtClean="0"/>
              <a:t>‹#›</a:t>
            </a:fld>
            <a:endParaRPr lang="en-GB"/>
          </a:p>
        </p:txBody>
      </p:sp>
    </p:spTree>
    <p:extLst>
      <p:ext uri="{BB962C8B-B14F-4D97-AF65-F5344CB8AC3E}">
        <p14:creationId xmlns:p14="http://schemas.microsoft.com/office/powerpoint/2010/main" val="426464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798F-4F3E-46E3-88B6-91A15F138F68}"/>
              </a:ext>
            </a:extLst>
          </p:cNvPr>
          <p:cNvSpPr>
            <a:spLocks noGrp="1"/>
          </p:cNvSpPr>
          <p:nvPr>
            <p:ph type="ctrTitle"/>
          </p:nvPr>
        </p:nvSpPr>
        <p:spPr/>
        <p:txBody>
          <a:bodyPr>
            <a:normAutofit/>
          </a:bodyPr>
          <a:lstStyle/>
          <a:p>
            <a:r>
              <a:rPr lang="en-GB" dirty="0"/>
              <a:t>Session 1- Advanced Excel Masterclass</a:t>
            </a:r>
          </a:p>
        </p:txBody>
      </p:sp>
      <p:sp>
        <p:nvSpPr>
          <p:cNvPr id="3" name="Subtitle 2">
            <a:extLst>
              <a:ext uri="{FF2B5EF4-FFF2-40B4-BE49-F238E27FC236}">
                <a16:creationId xmlns:a16="http://schemas.microsoft.com/office/drawing/2014/main" id="{976D1DDC-F6AB-4D9B-946C-B9D701031CCE}"/>
              </a:ext>
            </a:extLst>
          </p:cNvPr>
          <p:cNvSpPr>
            <a:spLocks noGrp="1"/>
          </p:cNvSpPr>
          <p:nvPr>
            <p:ph type="subTitle" idx="1"/>
          </p:nvPr>
        </p:nvSpPr>
        <p:spPr/>
        <p:txBody>
          <a:bodyPr/>
          <a:lstStyle/>
          <a:p>
            <a:r>
              <a:rPr lang="en-GB" dirty="0"/>
              <a:t>Power Pivot For Excel and Financial Analysis</a:t>
            </a:r>
          </a:p>
          <a:p>
            <a:r>
              <a:rPr lang="en-GB" dirty="0"/>
              <a:t> </a:t>
            </a:r>
          </a:p>
        </p:txBody>
      </p:sp>
      <p:sp>
        <p:nvSpPr>
          <p:cNvPr id="6" name="Footer Placeholder 5">
            <a:extLst>
              <a:ext uri="{FF2B5EF4-FFF2-40B4-BE49-F238E27FC236}">
                <a16:creationId xmlns:a16="http://schemas.microsoft.com/office/drawing/2014/main" id="{D39D9E04-FA48-446D-860B-B51571D55175}"/>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395416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E73C-542E-4321-808F-4BBCFF5EC284}"/>
              </a:ext>
            </a:extLst>
          </p:cNvPr>
          <p:cNvSpPr>
            <a:spLocks noGrp="1"/>
          </p:cNvSpPr>
          <p:nvPr>
            <p:ph type="title"/>
          </p:nvPr>
        </p:nvSpPr>
        <p:spPr/>
        <p:txBody>
          <a:bodyPr/>
          <a:lstStyle/>
          <a:p>
            <a:r>
              <a:rPr lang="en-GB" dirty="0"/>
              <a:t>Try to get total net revenues per region using VLOOKUP</a:t>
            </a:r>
          </a:p>
        </p:txBody>
      </p:sp>
      <p:sp>
        <p:nvSpPr>
          <p:cNvPr id="3" name="Content Placeholder 2">
            <a:extLst>
              <a:ext uri="{FF2B5EF4-FFF2-40B4-BE49-F238E27FC236}">
                <a16:creationId xmlns:a16="http://schemas.microsoft.com/office/drawing/2014/main" id="{010BC2A9-19E5-4A9B-8385-A86D29ECB5B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0000000-0008-0000-0000-000002000000}"/>
              </a:ext>
            </a:extLst>
          </p:cNvPr>
          <p:cNvPicPr>
            <a:picLocks noChangeAspect="1"/>
          </p:cNvPicPr>
          <p:nvPr/>
        </p:nvPicPr>
        <p:blipFill rotWithShape="1">
          <a:blip r:embed="rId2"/>
          <a:srcRect l="28466" t="16728" r="10230" b="67278"/>
          <a:stretch/>
        </p:blipFill>
        <p:spPr>
          <a:xfrm>
            <a:off x="249174" y="1595503"/>
            <a:ext cx="8266176" cy="1139530"/>
          </a:xfrm>
          <a:prstGeom prst="rect">
            <a:avLst/>
          </a:prstGeom>
        </p:spPr>
      </p:pic>
      <p:pic>
        <p:nvPicPr>
          <p:cNvPr id="5" name="Picture 4">
            <a:extLst>
              <a:ext uri="{FF2B5EF4-FFF2-40B4-BE49-F238E27FC236}">
                <a16:creationId xmlns:a16="http://schemas.microsoft.com/office/drawing/2014/main" id="{00000000-0008-0000-0000-000003000000}"/>
              </a:ext>
            </a:extLst>
          </p:cNvPr>
          <p:cNvPicPr>
            <a:picLocks noChangeAspect="1"/>
          </p:cNvPicPr>
          <p:nvPr/>
        </p:nvPicPr>
        <p:blipFill rotWithShape="1">
          <a:blip r:embed="rId3"/>
          <a:srcRect l="64918" t="14324" r="-1" b="18794"/>
          <a:stretch/>
        </p:blipFill>
        <p:spPr>
          <a:xfrm>
            <a:off x="249174" y="2781056"/>
            <a:ext cx="3968496" cy="3940420"/>
          </a:xfrm>
          <a:prstGeom prst="rect">
            <a:avLst/>
          </a:prstGeom>
        </p:spPr>
      </p:pic>
      <p:sp>
        <p:nvSpPr>
          <p:cNvPr id="6" name="Footer Placeholder 5">
            <a:extLst>
              <a:ext uri="{FF2B5EF4-FFF2-40B4-BE49-F238E27FC236}">
                <a16:creationId xmlns:a16="http://schemas.microsoft.com/office/drawing/2014/main" id="{6761E8FE-9F54-4A18-82EE-ED1385313ACF}"/>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394999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A58-629D-4F47-AB66-1444F9D6A4D0}"/>
              </a:ext>
            </a:extLst>
          </p:cNvPr>
          <p:cNvSpPr>
            <a:spLocks noGrp="1"/>
          </p:cNvSpPr>
          <p:nvPr>
            <p:ph type="title"/>
          </p:nvPr>
        </p:nvSpPr>
        <p:spPr/>
        <p:txBody>
          <a:bodyPr/>
          <a:lstStyle/>
          <a:p>
            <a:r>
              <a:rPr lang="en-GB" dirty="0"/>
              <a:t>What do you conclude?</a:t>
            </a:r>
          </a:p>
        </p:txBody>
      </p:sp>
      <p:sp>
        <p:nvSpPr>
          <p:cNvPr id="3" name="Content Placeholder 2">
            <a:extLst>
              <a:ext uri="{FF2B5EF4-FFF2-40B4-BE49-F238E27FC236}">
                <a16:creationId xmlns:a16="http://schemas.microsoft.com/office/drawing/2014/main" id="{796145E4-4F44-4D3D-9127-E4E2925DDBB4}"/>
              </a:ext>
            </a:extLst>
          </p:cNvPr>
          <p:cNvSpPr>
            <a:spLocks noGrp="1"/>
          </p:cNvSpPr>
          <p:nvPr>
            <p:ph idx="1"/>
          </p:nvPr>
        </p:nvSpPr>
        <p:spPr/>
        <p:txBody>
          <a:bodyPr/>
          <a:lstStyle/>
          <a:p>
            <a:pPr marL="0" indent="0">
              <a:buNone/>
            </a:pPr>
            <a:r>
              <a:rPr lang="en-GB" dirty="0"/>
              <a:t>The previous step is similar to what Power Pivot does but it is limited to just getting one new column “Net Revenue” for each Region. </a:t>
            </a:r>
          </a:p>
          <a:p>
            <a:pPr marL="0" indent="0">
              <a:buNone/>
            </a:pPr>
            <a:endParaRPr lang="en-GB" dirty="0"/>
          </a:p>
          <a:p>
            <a:pPr marL="0" indent="0">
              <a:buNone/>
            </a:pPr>
            <a:r>
              <a:rPr lang="en-GB" dirty="0"/>
              <a:t>PowerPivot offers speed, automation and flexibility in creating your own measures (new functions)!</a:t>
            </a:r>
          </a:p>
        </p:txBody>
      </p:sp>
      <p:sp>
        <p:nvSpPr>
          <p:cNvPr id="4" name="Footer Placeholder 3">
            <a:extLst>
              <a:ext uri="{FF2B5EF4-FFF2-40B4-BE49-F238E27FC236}">
                <a16:creationId xmlns:a16="http://schemas.microsoft.com/office/drawing/2014/main" id="{C46F2822-F6FE-4029-9E7D-68DD17B31646}"/>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1853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D3A5-C62F-4492-8883-90DB58303F27}"/>
              </a:ext>
            </a:extLst>
          </p:cNvPr>
          <p:cNvSpPr>
            <a:spLocks noGrp="1"/>
          </p:cNvSpPr>
          <p:nvPr>
            <p:ph type="title"/>
          </p:nvPr>
        </p:nvSpPr>
        <p:spPr/>
        <p:txBody>
          <a:bodyPr/>
          <a:lstStyle/>
          <a:p>
            <a:r>
              <a:rPr lang="en-GB" dirty="0"/>
              <a:t>How to build a data model using tables in Excel workbook</a:t>
            </a:r>
          </a:p>
        </p:txBody>
      </p:sp>
      <p:sp>
        <p:nvSpPr>
          <p:cNvPr id="3" name="Content Placeholder 2">
            <a:extLst>
              <a:ext uri="{FF2B5EF4-FFF2-40B4-BE49-F238E27FC236}">
                <a16:creationId xmlns:a16="http://schemas.microsoft.com/office/drawing/2014/main" id="{F7BD95FB-6B73-4D5B-86CD-B28BBC5EDCE2}"/>
              </a:ext>
            </a:extLst>
          </p:cNvPr>
          <p:cNvSpPr>
            <a:spLocks noGrp="1"/>
          </p:cNvSpPr>
          <p:nvPr>
            <p:ph idx="1"/>
          </p:nvPr>
        </p:nvSpPr>
        <p:spPr/>
        <p:txBody>
          <a:bodyPr>
            <a:normAutofit lnSpcReduction="10000"/>
          </a:bodyPr>
          <a:lstStyle/>
          <a:p>
            <a:pPr marL="0" indent="0">
              <a:buNone/>
            </a:pPr>
            <a:r>
              <a:rPr lang="en-GB" dirty="0"/>
              <a:t>1- Convert static tables to dynamic tables and name them. </a:t>
            </a:r>
          </a:p>
          <a:p>
            <a:pPr lvl="1"/>
            <a:r>
              <a:rPr lang="en-GB" dirty="0"/>
              <a:t>Select table and click CTRL+T</a:t>
            </a:r>
          </a:p>
          <a:p>
            <a:pPr lvl="1"/>
            <a:r>
              <a:rPr lang="en-GB" dirty="0"/>
              <a:t>Name tables: </a:t>
            </a:r>
            <a:r>
              <a:rPr lang="en-GB" dirty="0" err="1"/>
              <a:t>dProduct</a:t>
            </a:r>
            <a:r>
              <a:rPr lang="en-GB" dirty="0"/>
              <a:t>, </a:t>
            </a:r>
            <a:r>
              <a:rPr lang="en-GB" dirty="0" err="1"/>
              <a:t>dSalesrep</a:t>
            </a:r>
            <a:r>
              <a:rPr lang="en-GB" dirty="0"/>
              <a:t>, </a:t>
            </a:r>
            <a:r>
              <a:rPr lang="en-GB" dirty="0" err="1"/>
              <a:t>Ftransaction</a:t>
            </a:r>
            <a:endParaRPr lang="en-GB" dirty="0"/>
          </a:p>
          <a:p>
            <a:pPr marL="0" indent="0">
              <a:buNone/>
            </a:pPr>
            <a:r>
              <a:rPr lang="en-GB" dirty="0"/>
              <a:t>2. “d” stands for dimension table and “F” stands for Fact table. </a:t>
            </a:r>
          </a:p>
          <a:p>
            <a:pPr marL="0" indent="0">
              <a:buNone/>
            </a:pPr>
            <a:r>
              <a:rPr lang="en-GB" dirty="0"/>
              <a:t>These terms are use in data science and when building databases. </a:t>
            </a:r>
          </a:p>
          <a:p>
            <a:pPr lvl="1"/>
            <a:r>
              <a:rPr lang="en-GB" dirty="0"/>
              <a:t>Dimension “unique” table: contains unique (unrepeated) values. Example: list of products or sales reps.</a:t>
            </a:r>
          </a:p>
          <a:p>
            <a:pPr lvl="1"/>
            <a:r>
              <a:rPr lang="en-GB" dirty="0"/>
              <a:t>Fact table: contains records with repeated values. </a:t>
            </a:r>
          </a:p>
          <a:p>
            <a:pPr marL="0" indent="0">
              <a:buNone/>
            </a:pPr>
            <a:endParaRPr lang="en-GB" dirty="0"/>
          </a:p>
        </p:txBody>
      </p:sp>
      <p:sp>
        <p:nvSpPr>
          <p:cNvPr id="4" name="Footer Placeholder 3">
            <a:extLst>
              <a:ext uri="{FF2B5EF4-FFF2-40B4-BE49-F238E27FC236}">
                <a16:creationId xmlns:a16="http://schemas.microsoft.com/office/drawing/2014/main" id="{6CDBCFBF-832B-4362-A235-C66EDD0037C5}"/>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342397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F88C-9BDC-4239-BB57-F2DB3D41621E}"/>
              </a:ext>
            </a:extLst>
          </p:cNvPr>
          <p:cNvSpPr>
            <a:spLocks noGrp="1"/>
          </p:cNvSpPr>
          <p:nvPr>
            <p:ph type="title"/>
          </p:nvPr>
        </p:nvSpPr>
        <p:spPr/>
        <p:txBody>
          <a:bodyPr/>
          <a:lstStyle/>
          <a:p>
            <a:r>
              <a:rPr lang="en-GB" dirty="0"/>
              <a:t>A fact table</a:t>
            </a:r>
          </a:p>
        </p:txBody>
      </p:sp>
      <p:sp>
        <p:nvSpPr>
          <p:cNvPr id="3" name="Content Placeholder 2">
            <a:extLst>
              <a:ext uri="{FF2B5EF4-FFF2-40B4-BE49-F238E27FC236}">
                <a16:creationId xmlns:a16="http://schemas.microsoft.com/office/drawing/2014/main" id="{CFA290A9-0660-4C89-B4D0-DE845B65B5AB}"/>
              </a:ext>
            </a:extLst>
          </p:cNvPr>
          <p:cNvSpPr>
            <a:spLocks noGrp="1"/>
          </p:cNvSpPr>
          <p:nvPr>
            <p:ph idx="1"/>
          </p:nvPr>
        </p:nvSpPr>
        <p:spPr/>
        <p:txBody>
          <a:bodyPr>
            <a:normAutofit/>
          </a:bodyPr>
          <a:lstStyle/>
          <a:p>
            <a:pPr marL="0" indent="0">
              <a:buNone/>
            </a:pPr>
            <a:r>
              <a:rPr lang="en-GB" dirty="0"/>
              <a:t>This could be, for example, a full set of financial transactions, sales invoices, timesheet entries. This is basically the dataset that you’re looking to analyse. </a:t>
            </a:r>
          </a:p>
          <a:p>
            <a:pPr marL="0" indent="0">
              <a:buNone/>
            </a:pPr>
            <a:endParaRPr lang="en-GB" dirty="0"/>
          </a:p>
          <a:p>
            <a:pPr marL="0" indent="0">
              <a:buNone/>
            </a:pPr>
            <a:r>
              <a:rPr lang="en-GB" dirty="0"/>
              <a:t>This table will normally have numeric values on each record, such as an invoice value or recorded hours, but it doesn’t have to include a numeric value. You could be analysing survey data which may be text records and you might want to count the number of responses that fit a certain criteria.</a:t>
            </a:r>
          </a:p>
          <a:p>
            <a:pPr marL="0" indent="0">
              <a:buNone/>
            </a:pPr>
            <a:endParaRPr lang="en-GB" dirty="0"/>
          </a:p>
        </p:txBody>
      </p:sp>
      <p:sp>
        <p:nvSpPr>
          <p:cNvPr id="4" name="Footer Placeholder 3">
            <a:extLst>
              <a:ext uri="{FF2B5EF4-FFF2-40B4-BE49-F238E27FC236}">
                <a16:creationId xmlns:a16="http://schemas.microsoft.com/office/drawing/2014/main" id="{B909534F-28F4-4B2F-865C-DA8CED340D85}"/>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458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AAE9-EA24-41F7-82B8-D964402DDD30}"/>
              </a:ext>
            </a:extLst>
          </p:cNvPr>
          <p:cNvSpPr>
            <a:spLocks noGrp="1"/>
          </p:cNvSpPr>
          <p:nvPr>
            <p:ph type="title"/>
          </p:nvPr>
        </p:nvSpPr>
        <p:spPr/>
        <p:txBody>
          <a:bodyPr/>
          <a:lstStyle/>
          <a:p>
            <a:r>
              <a:rPr lang="en-GB" dirty="0"/>
              <a:t>Dimension tables</a:t>
            </a:r>
          </a:p>
        </p:txBody>
      </p:sp>
      <p:sp>
        <p:nvSpPr>
          <p:cNvPr id="3" name="Content Placeholder 2">
            <a:extLst>
              <a:ext uri="{FF2B5EF4-FFF2-40B4-BE49-F238E27FC236}">
                <a16:creationId xmlns:a16="http://schemas.microsoft.com/office/drawing/2014/main" id="{68FBD146-4680-4AAB-A8E0-7F61221785CE}"/>
              </a:ext>
            </a:extLst>
          </p:cNvPr>
          <p:cNvSpPr>
            <a:spLocks noGrp="1"/>
          </p:cNvSpPr>
          <p:nvPr>
            <p:ph idx="1"/>
          </p:nvPr>
        </p:nvSpPr>
        <p:spPr/>
        <p:txBody>
          <a:bodyPr>
            <a:normAutofit lnSpcReduction="10000"/>
          </a:bodyPr>
          <a:lstStyle/>
          <a:p>
            <a:pPr marL="0" indent="0">
              <a:buNone/>
            </a:pPr>
            <a:r>
              <a:rPr lang="en-GB" dirty="0"/>
              <a:t>You could have one or many of these tables. These provide extra information about the records in your fact table.</a:t>
            </a:r>
          </a:p>
          <a:p>
            <a:pPr marL="0" indent="0">
              <a:buNone/>
            </a:pPr>
            <a:endParaRPr lang="en-GB" dirty="0"/>
          </a:p>
          <a:p>
            <a:pPr marL="0" indent="0">
              <a:buNone/>
            </a:pPr>
            <a:r>
              <a:rPr lang="en-GB" dirty="0"/>
              <a:t>For example, your fact table records may include a date for the transaction. That date inherently has may other attributes such as month, quarter, year, fiscal period, day of week and many other attributes. These attributes don’t need to be repeated on each record in your fact table. You can simply hold those attributes in a dimension table. </a:t>
            </a:r>
          </a:p>
          <a:p>
            <a:endParaRPr lang="en-GB" dirty="0"/>
          </a:p>
        </p:txBody>
      </p:sp>
      <p:sp>
        <p:nvSpPr>
          <p:cNvPr id="4" name="Footer Placeholder 3">
            <a:extLst>
              <a:ext uri="{FF2B5EF4-FFF2-40B4-BE49-F238E27FC236}">
                <a16:creationId xmlns:a16="http://schemas.microsoft.com/office/drawing/2014/main" id="{97872B06-7835-4CA6-AD40-CC5EEAAF5A68}"/>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1222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34BA6-931B-4121-9E35-3AC67A95B71F}"/>
              </a:ext>
            </a:extLst>
          </p:cNvPr>
          <p:cNvPicPr>
            <a:picLocks noChangeAspect="1"/>
          </p:cNvPicPr>
          <p:nvPr/>
        </p:nvPicPr>
        <p:blipFill rotWithShape="1">
          <a:blip r:embed="rId2"/>
          <a:srcRect l="1650" t="24757" r="86505" b="44003"/>
          <a:stretch/>
        </p:blipFill>
        <p:spPr>
          <a:xfrm>
            <a:off x="95569" y="628750"/>
            <a:ext cx="2532221" cy="3756820"/>
          </a:xfrm>
          <a:prstGeom prst="rect">
            <a:avLst/>
          </a:prstGeom>
        </p:spPr>
      </p:pic>
      <p:pic>
        <p:nvPicPr>
          <p:cNvPr id="6" name="Picture 5">
            <a:extLst>
              <a:ext uri="{FF2B5EF4-FFF2-40B4-BE49-F238E27FC236}">
                <a16:creationId xmlns:a16="http://schemas.microsoft.com/office/drawing/2014/main" id="{8A6AEFA5-0647-447D-BB02-BC5194C6C233}"/>
              </a:ext>
            </a:extLst>
          </p:cNvPr>
          <p:cNvPicPr>
            <a:picLocks noChangeAspect="1"/>
          </p:cNvPicPr>
          <p:nvPr/>
        </p:nvPicPr>
        <p:blipFill rotWithShape="1">
          <a:blip r:embed="rId3"/>
          <a:srcRect t="24564" r="86602" b="42794"/>
          <a:stretch/>
        </p:blipFill>
        <p:spPr>
          <a:xfrm>
            <a:off x="2997605" y="1717502"/>
            <a:ext cx="2497671" cy="3422996"/>
          </a:xfrm>
          <a:prstGeom prst="rect">
            <a:avLst/>
          </a:prstGeom>
        </p:spPr>
      </p:pic>
      <p:sp>
        <p:nvSpPr>
          <p:cNvPr id="7" name="TextBox 6">
            <a:extLst>
              <a:ext uri="{FF2B5EF4-FFF2-40B4-BE49-F238E27FC236}">
                <a16:creationId xmlns:a16="http://schemas.microsoft.com/office/drawing/2014/main" id="{CA326BC4-58B8-4FDA-BBFD-E0D93B8FC6FF}"/>
              </a:ext>
            </a:extLst>
          </p:cNvPr>
          <p:cNvSpPr txBox="1"/>
          <p:nvPr/>
        </p:nvSpPr>
        <p:spPr>
          <a:xfrm>
            <a:off x="239697" y="4616388"/>
            <a:ext cx="1740023" cy="369332"/>
          </a:xfrm>
          <a:prstGeom prst="rect">
            <a:avLst/>
          </a:prstGeom>
          <a:noFill/>
        </p:spPr>
        <p:txBody>
          <a:bodyPr wrap="square" rtlCol="0">
            <a:spAutoFit/>
          </a:bodyPr>
          <a:lstStyle/>
          <a:p>
            <a:r>
              <a:rPr lang="en-GB" dirty="0"/>
              <a:t>Static table</a:t>
            </a:r>
          </a:p>
        </p:txBody>
      </p:sp>
      <p:sp>
        <p:nvSpPr>
          <p:cNvPr id="9" name="TextBox 8">
            <a:extLst>
              <a:ext uri="{FF2B5EF4-FFF2-40B4-BE49-F238E27FC236}">
                <a16:creationId xmlns:a16="http://schemas.microsoft.com/office/drawing/2014/main" id="{9E59B292-F4CF-4156-AF99-A243F4DC9DFF}"/>
              </a:ext>
            </a:extLst>
          </p:cNvPr>
          <p:cNvSpPr txBox="1"/>
          <p:nvPr/>
        </p:nvSpPr>
        <p:spPr>
          <a:xfrm>
            <a:off x="3156012" y="5140498"/>
            <a:ext cx="1846555" cy="646331"/>
          </a:xfrm>
          <a:prstGeom prst="rect">
            <a:avLst/>
          </a:prstGeom>
          <a:noFill/>
        </p:spPr>
        <p:txBody>
          <a:bodyPr wrap="square" rtlCol="0">
            <a:spAutoFit/>
          </a:bodyPr>
          <a:lstStyle/>
          <a:p>
            <a:r>
              <a:rPr lang="en-GB" dirty="0"/>
              <a:t>1- Convert to Dynamic table</a:t>
            </a:r>
          </a:p>
        </p:txBody>
      </p:sp>
      <p:sp>
        <p:nvSpPr>
          <p:cNvPr id="11" name="TextBox 10">
            <a:extLst>
              <a:ext uri="{FF2B5EF4-FFF2-40B4-BE49-F238E27FC236}">
                <a16:creationId xmlns:a16="http://schemas.microsoft.com/office/drawing/2014/main" id="{6C3BDC46-6A1E-4FEC-97E6-4EB6B2F9B985}"/>
              </a:ext>
            </a:extLst>
          </p:cNvPr>
          <p:cNvSpPr txBox="1"/>
          <p:nvPr/>
        </p:nvSpPr>
        <p:spPr>
          <a:xfrm>
            <a:off x="5613603" y="47918"/>
            <a:ext cx="2681057" cy="646331"/>
          </a:xfrm>
          <a:prstGeom prst="rect">
            <a:avLst/>
          </a:prstGeom>
          <a:noFill/>
        </p:spPr>
        <p:txBody>
          <a:bodyPr wrap="square" rtlCol="0">
            <a:spAutoFit/>
          </a:bodyPr>
          <a:lstStyle/>
          <a:p>
            <a:r>
              <a:rPr lang="en-GB" dirty="0"/>
              <a:t>2- Name each dynamic table</a:t>
            </a:r>
          </a:p>
        </p:txBody>
      </p:sp>
      <p:sp>
        <p:nvSpPr>
          <p:cNvPr id="12" name="TextBox 11">
            <a:extLst>
              <a:ext uri="{FF2B5EF4-FFF2-40B4-BE49-F238E27FC236}">
                <a16:creationId xmlns:a16="http://schemas.microsoft.com/office/drawing/2014/main" id="{3104777D-C664-466E-8289-0001F4A46346}"/>
              </a:ext>
            </a:extLst>
          </p:cNvPr>
          <p:cNvSpPr txBox="1"/>
          <p:nvPr/>
        </p:nvSpPr>
        <p:spPr>
          <a:xfrm>
            <a:off x="5865091" y="3691146"/>
            <a:ext cx="2272683" cy="1200329"/>
          </a:xfrm>
          <a:prstGeom prst="rect">
            <a:avLst/>
          </a:prstGeom>
          <a:noFill/>
        </p:spPr>
        <p:txBody>
          <a:bodyPr wrap="square" rtlCol="0">
            <a:spAutoFit/>
          </a:bodyPr>
          <a:lstStyle/>
          <a:p>
            <a:r>
              <a:rPr lang="en-GB" dirty="0"/>
              <a:t>3- Do the same for all tables:</a:t>
            </a:r>
          </a:p>
          <a:p>
            <a:pPr marL="285750" indent="-285750">
              <a:buFontTx/>
              <a:buChar char="-"/>
            </a:pPr>
            <a:r>
              <a:rPr lang="en-GB" dirty="0" err="1"/>
              <a:t>dSalesrep</a:t>
            </a:r>
            <a:endParaRPr lang="en-GB" dirty="0"/>
          </a:p>
          <a:p>
            <a:pPr marL="285750" indent="-285750">
              <a:buFontTx/>
              <a:buChar char="-"/>
            </a:pPr>
            <a:r>
              <a:rPr lang="en-GB" dirty="0" err="1"/>
              <a:t>FTransaction</a:t>
            </a:r>
            <a:endParaRPr lang="en-GB" dirty="0"/>
          </a:p>
        </p:txBody>
      </p:sp>
      <p:pic>
        <p:nvPicPr>
          <p:cNvPr id="13" name="Picture 12">
            <a:extLst>
              <a:ext uri="{FF2B5EF4-FFF2-40B4-BE49-F238E27FC236}">
                <a16:creationId xmlns:a16="http://schemas.microsoft.com/office/drawing/2014/main" id="{BD8D7060-5487-4529-B6F1-28A2A8C87D46}"/>
              </a:ext>
            </a:extLst>
          </p:cNvPr>
          <p:cNvPicPr>
            <a:picLocks noChangeAspect="1"/>
          </p:cNvPicPr>
          <p:nvPr/>
        </p:nvPicPr>
        <p:blipFill rotWithShape="1">
          <a:blip r:embed="rId4"/>
          <a:srcRect t="7497" r="93495" b="80197"/>
          <a:stretch/>
        </p:blipFill>
        <p:spPr>
          <a:xfrm>
            <a:off x="6036815" y="417250"/>
            <a:ext cx="1455938" cy="1549276"/>
          </a:xfrm>
          <a:prstGeom prst="rect">
            <a:avLst/>
          </a:prstGeom>
        </p:spPr>
      </p:pic>
      <p:sp>
        <p:nvSpPr>
          <p:cNvPr id="14" name="Footer Placeholder 13">
            <a:extLst>
              <a:ext uri="{FF2B5EF4-FFF2-40B4-BE49-F238E27FC236}">
                <a16:creationId xmlns:a16="http://schemas.microsoft.com/office/drawing/2014/main" id="{724C22DB-5BA7-431C-8BE5-542736AC2FE0}"/>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379519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ABBF-0940-4BC4-A556-D1F703F06087}"/>
              </a:ext>
            </a:extLst>
          </p:cNvPr>
          <p:cNvSpPr>
            <a:spLocks noGrp="1"/>
          </p:cNvSpPr>
          <p:nvPr>
            <p:ph type="title"/>
          </p:nvPr>
        </p:nvSpPr>
        <p:spPr/>
        <p:txBody>
          <a:bodyPr/>
          <a:lstStyle/>
          <a:p>
            <a:r>
              <a:rPr lang="en-GB" dirty="0"/>
              <a:t>Add the three tables to Data Model</a:t>
            </a:r>
          </a:p>
        </p:txBody>
      </p:sp>
      <p:sp>
        <p:nvSpPr>
          <p:cNvPr id="3" name="Content Placeholder 2">
            <a:extLst>
              <a:ext uri="{FF2B5EF4-FFF2-40B4-BE49-F238E27FC236}">
                <a16:creationId xmlns:a16="http://schemas.microsoft.com/office/drawing/2014/main" id="{935A2F39-7019-4470-B60E-C5FB3F94C960}"/>
              </a:ext>
            </a:extLst>
          </p:cNvPr>
          <p:cNvSpPr>
            <a:spLocks noGrp="1"/>
          </p:cNvSpPr>
          <p:nvPr>
            <p:ph idx="1"/>
          </p:nvPr>
        </p:nvSpPr>
        <p:spPr/>
        <p:txBody>
          <a:bodyPr/>
          <a:lstStyle/>
          <a:p>
            <a:pPr marL="0" indent="0">
              <a:buNone/>
            </a:pPr>
            <a:r>
              <a:rPr lang="en-GB" dirty="0"/>
              <a:t>Stand on any cell in </a:t>
            </a:r>
            <a:r>
              <a:rPr lang="en-GB" dirty="0" err="1"/>
              <a:t>dProduct</a:t>
            </a:r>
            <a:r>
              <a:rPr lang="en-GB" dirty="0"/>
              <a:t> table and click on add to data model. Wait few second until you see the window in the next slide. Do the same for the other two tables</a:t>
            </a:r>
          </a:p>
        </p:txBody>
      </p:sp>
      <p:sp>
        <p:nvSpPr>
          <p:cNvPr id="4" name="Footer Placeholder 3">
            <a:extLst>
              <a:ext uri="{FF2B5EF4-FFF2-40B4-BE49-F238E27FC236}">
                <a16:creationId xmlns:a16="http://schemas.microsoft.com/office/drawing/2014/main" id="{B71283D2-BFF9-44BF-B758-864EDFC0E05D}"/>
              </a:ext>
            </a:extLst>
          </p:cNvPr>
          <p:cNvSpPr>
            <a:spLocks noGrp="1"/>
          </p:cNvSpPr>
          <p:nvPr>
            <p:ph type="ftr" sz="quarter" idx="11"/>
          </p:nvPr>
        </p:nvSpPr>
        <p:spPr/>
        <p:txBody>
          <a:bodyPr/>
          <a:lstStyle/>
          <a:p>
            <a:r>
              <a:rPr lang="en-GB"/>
              <a:t>BI Using Excel - Samar Gad 2018</a:t>
            </a:r>
          </a:p>
        </p:txBody>
      </p:sp>
      <p:pic>
        <p:nvPicPr>
          <p:cNvPr id="5" name="Picture 4">
            <a:extLst>
              <a:ext uri="{FF2B5EF4-FFF2-40B4-BE49-F238E27FC236}">
                <a16:creationId xmlns:a16="http://schemas.microsoft.com/office/drawing/2014/main" id="{B3FAC737-AC3B-4160-8997-192A858E1D70}"/>
              </a:ext>
            </a:extLst>
          </p:cNvPr>
          <p:cNvPicPr>
            <a:picLocks noChangeAspect="1"/>
          </p:cNvPicPr>
          <p:nvPr/>
        </p:nvPicPr>
        <p:blipFill rotWithShape="1">
          <a:blip r:embed="rId2"/>
          <a:srcRect t="3700" r="50000" b="71791"/>
          <a:stretch/>
        </p:blipFill>
        <p:spPr>
          <a:xfrm>
            <a:off x="36572" y="3765567"/>
            <a:ext cx="9070855" cy="2501090"/>
          </a:xfrm>
          <a:prstGeom prst="rect">
            <a:avLst/>
          </a:prstGeom>
        </p:spPr>
      </p:pic>
      <p:sp>
        <p:nvSpPr>
          <p:cNvPr id="6" name="Rectangle 5">
            <a:extLst>
              <a:ext uri="{FF2B5EF4-FFF2-40B4-BE49-F238E27FC236}">
                <a16:creationId xmlns:a16="http://schemas.microsoft.com/office/drawing/2014/main" id="{D65F5D51-3F86-43C9-B212-ADB0C7BA5AFD}"/>
              </a:ext>
            </a:extLst>
          </p:cNvPr>
          <p:cNvSpPr/>
          <p:nvPr/>
        </p:nvSpPr>
        <p:spPr>
          <a:xfrm>
            <a:off x="7270814" y="3776664"/>
            <a:ext cx="985422" cy="452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96877ED-F5B8-4C30-8649-7D9A5AEA463B}"/>
              </a:ext>
            </a:extLst>
          </p:cNvPr>
          <p:cNvSpPr/>
          <p:nvPr/>
        </p:nvSpPr>
        <p:spPr>
          <a:xfrm>
            <a:off x="1802166" y="4218328"/>
            <a:ext cx="1145220" cy="8677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14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58D3-23F1-4B12-AEC0-6F89B59AAC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B4AE439-7B2F-4078-A793-5C0D90F70D0D}"/>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FCEFD303-61CA-4E64-8A21-3AFE999DB607}"/>
              </a:ext>
            </a:extLst>
          </p:cNvPr>
          <p:cNvSpPr>
            <a:spLocks noGrp="1"/>
          </p:cNvSpPr>
          <p:nvPr>
            <p:ph type="ftr" sz="quarter" idx="11"/>
          </p:nvPr>
        </p:nvSpPr>
        <p:spPr/>
        <p:txBody>
          <a:bodyPr/>
          <a:lstStyle/>
          <a:p>
            <a:r>
              <a:rPr lang="en-GB"/>
              <a:t>BI Using Excel - Samar Gad 2018</a:t>
            </a:r>
          </a:p>
        </p:txBody>
      </p:sp>
      <p:pic>
        <p:nvPicPr>
          <p:cNvPr id="5" name="Picture 4">
            <a:extLst>
              <a:ext uri="{FF2B5EF4-FFF2-40B4-BE49-F238E27FC236}">
                <a16:creationId xmlns:a16="http://schemas.microsoft.com/office/drawing/2014/main" id="{11F59BF2-FBDB-4185-83E2-A91C4D2833E3}"/>
              </a:ext>
            </a:extLst>
          </p:cNvPr>
          <p:cNvPicPr>
            <a:picLocks noChangeAspect="1"/>
          </p:cNvPicPr>
          <p:nvPr/>
        </p:nvPicPr>
        <p:blipFill rotWithShape="1">
          <a:blip r:embed="rId2"/>
          <a:srcRect r="22209" b="5512"/>
          <a:stretch/>
        </p:blipFill>
        <p:spPr>
          <a:xfrm>
            <a:off x="1" y="265830"/>
            <a:ext cx="9259410" cy="6326339"/>
          </a:xfrm>
          <a:prstGeom prst="rect">
            <a:avLst/>
          </a:prstGeom>
        </p:spPr>
      </p:pic>
      <p:sp>
        <p:nvSpPr>
          <p:cNvPr id="6" name="Arrow: Down 5">
            <a:extLst>
              <a:ext uri="{FF2B5EF4-FFF2-40B4-BE49-F238E27FC236}">
                <a16:creationId xmlns:a16="http://schemas.microsoft.com/office/drawing/2014/main" id="{9BA034E9-8902-404B-911F-C39ABCE987AE}"/>
              </a:ext>
            </a:extLst>
          </p:cNvPr>
          <p:cNvSpPr/>
          <p:nvPr/>
        </p:nvSpPr>
        <p:spPr>
          <a:xfrm rot="10800000">
            <a:off x="7705818" y="1305017"/>
            <a:ext cx="674703" cy="1997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8112B9F-571A-4C08-BAC7-0AE33FDD0703}"/>
              </a:ext>
            </a:extLst>
          </p:cNvPr>
          <p:cNvSpPr txBox="1"/>
          <p:nvPr/>
        </p:nvSpPr>
        <p:spPr>
          <a:xfrm>
            <a:off x="6651843" y="3370842"/>
            <a:ext cx="2607568" cy="1200329"/>
          </a:xfrm>
          <a:prstGeom prst="rect">
            <a:avLst/>
          </a:prstGeom>
          <a:noFill/>
        </p:spPr>
        <p:txBody>
          <a:bodyPr wrap="square" rtlCol="0">
            <a:spAutoFit/>
          </a:bodyPr>
          <a:lstStyle/>
          <a:p>
            <a:r>
              <a:rPr lang="en-GB" dirty="0"/>
              <a:t>Now we are in data view</a:t>
            </a:r>
          </a:p>
          <a:p>
            <a:r>
              <a:rPr lang="en-GB" dirty="0"/>
              <a:t>You need to format every column to set up your data model</a:t>
            </a:r>
          </a:p>
        </p:txBody>
      </p:sp>
      <p:sp>
        <p:nvSpPr>
          <p:cNvPr id="8" name="Rectangle 7">
            <a:extLst>
              <a:ext uri="{FF2B5EF4-FFF2-40B4-BE49-F238E27FC236}">
                <a16:creationId xmlns:a16="http://schemas.microsoft.com/office/drawing/2014/main" id="{68DD1542-FAD0-4C29-AA11-0C23493FE215}"/>
              </a:ext>
            </a:extLst>
          </p:cNvPr>
          <p:cNvSpPr/>
          <p:nvPr/>
        </p:nvSpPr>
        <p:spPr>
          <a:xfrm>
            <a:off x="7794594" y="628784"/>
            <a:ext cx="497150" cy="6762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398067B-E66C-43DB-B60C-71B32A4A57E3}"/>
              </a:ext>
            </a:extLst>
          </p:cNvPr>
          <p:cNvSpPr/>
          <p:nvPr/>
        </p:nvSpPr>
        <p:spPr>
          <a:xfrm>
            <a:off x="3737499" y="628784"/>
            <a:ext cx="1349406" cy="781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865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C7E8D-46F7-4EBE-8F96-ACDA013AC07F}"/>
              </a:ext>
            </a:extLst>
          </p:cNvPr>
          <p:cNvPicPr>
            <a:picLocks noChangeAspect="1"/>
          </p:cNvPicPr>
          <p:nvPr/>
        </p:nvPicPr>
        <p:blipFill rotWithShape="1">
          <a:blip r:embed="rId2"/>
          <a:srcRect r="16020" b="38134"/>
          <a:stretch/>
        </p:blipFill>
        <p:spPr>
          <a:xfrm>
            <a:off x="7982" y="954904"/>
            <a:ext cx="9136018" cy="3785771"/>
          </a:xfrm>
          <a:prstGeom prst="rect">
            <a:avLst/>
          </a:prstGeom>
        </p:spPr>
      </p:pic>
      <p:sp>
        <p:nvSpPr>
          <p:cNvPr id="6" name="Rectangle 5">
            <a:extLst>
              <a:ext uri="{FF2B5EF4-FFF2-40B4-BE49-F238E27FC236}">
                <a16:creationId xmlns:a16="http://schemas.microsoft.com/office/drawing/2014/main" id="{E0A3DDC1-7C64-48BF-8D6B-34B6700B4C76}"/>
              </a:ext>
            </a:extLst>
          </p:cNvPr>
          <p:cNvSpPr/>
          <p:nvPr/>
        </p:nvSpPr>
        <p:spPr>
          <a:xfrm>
            <a:off x="7128769" y="1285731"/>
            <a:ext cx="479394" cy="781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D11FD0D-F46B-4FD8-8F06-E88461E5CC80}"/>
              </a:ext>
            </a:extLst>
          </p:cNvPr>
          <p:cNvSpPr txBox="1"/>
          <p:nvPr/>
        </p:nvSpPr>
        <p:spPr>
          <a:xfrm>
            <a:off x="5273336" y="5071502"/>
            <a:ext cx="3089429" cy="1200329"/>
          </a:xfrm>
          <a:prstGeom prst="rect">
            <a:avLst/>
          </a:prstGeom>
          <a:noFill/>
        </p:spPr>
        <p:txBody>
          <a:bodyPr wrap="square" rtlCol="0">
            <a:spAutoFit/>
          </a:bodyPr>
          <a:lstStyle/>
          <a:p>
            <a:r>
              <a:rPr lang="en-GB" dirty="0"/>
              <a:t>This is diagram view, where each table contains fields which you can create relationships between them</a:t>
            </a:r>
          </a:p>
        </p:txBody>
      </p:sp>
      <p:sp>
        <p:nvSpPr>
          <p:cNvPr id="2" name="Footer Placeholder 1">
            <a:extLst>
              <a:ext uri="{FF2B5EF4-FFF2-40B4-BE49-F238E27FC236}">
                <a16:creationId xmlns:a16="http://schemas.microsoft.com/office/drawing/2014/main" id="{7ABA3F4B-116A-4C19-A519-8239F1402FEB}"/>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6185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C7E8D-46F7-4EBE-8F96-ACDA013AC07F}"/>
              </a:ext>
            </a:extLst>
          </p:cNvPr>
          <p:cNvPicPr>
            <a:picLocks noChangeAspect="1"/>
          </p:cNvPicPr>
          <p:nvPr/>
        </p:nvPicPr>
        <p:blipFill rotWithShape="1">
          <a:blip r:embed="rId2"/>
          <a:srcRect r="16020" b="38134"/>
          <a:stretch/>
        </p:blipFill>
        <p:spPr>
          <a:xfrm>
            <a:off x="7982" y="954904"/>
            <a:ext cx="9136018" cy="3785771"/>
          </a:xfrm>
          <a:prstGeom prst="rect">
            <a:avLst/>
          </a:prstGeom>
        </p:spPr>
      </p:pic>
      <p:sp>
        <p:nvSpPr>
          <p:cNvPr id="6" name="Rectangle 5">
            <a:extLst>
              <a:ext uri="{FF2B5EF4-FFF2-40B4-BE49-F238E27FC236}">
                <a16:creationId xmlns:a16="http://schemas.microsoft.com/office/drawing/2014/main" id="{E0A3DDC1-7C64-48BF-8D6B-34B6700B4C76}"/>
              </a:ext>
            </a:extLst>
          </p:cNvPr>
          <p:cNvSpPr/>
          <p:nvPr/>
        </p:nvSpPr>
        <p:spPr>
          <a:xfrm>
            <a:off x="381740" y="2415587"/>
            <a:ext cx="896644" cy="141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D11FD0D-F46B-4FD8-8F06-E88461E5CC80}"/>
              </a:ext>
            </a:extLst>
          </p:cNvPr>
          <p:cNvSpPr txBox="1"/>
          <p:nvPr/>
        </p:nvSpPr>
        <p:spPr>
          <a:xfrm>
            <a:off x="239698" y="5018236"/>
            <a:ext cx="4101483" cy="1477328"/>
          </a:xfrm>
          <a:prstGeom prst="rect">
            <a:avLst/>
          </a:prstGeom>
          <a:noFill/>
        </p:spPr>
        <p:txBody>
          <a:bodyPr wrap="square" rtlCol="0">
            <a:spAutoFit/>
          </a:bodyPr>
          <a:lstStyle/>
          <a:p>
            <a:r>
              <a:rPr lang="en-GB" dirty="0"/>
              <a:t>In order to be able to make </a:t>
            </a:r>
            <a:r>
              <a:rPr lang="en-GB" dirty="0" err="1"/>
              <a:t>FTransaction</a:t>
            </a:r>
            <a:r>
              <a:rPr lang="en-GB" dirty="0"/>
              <a:t> table inherit the prices of the products, drag “Products” field from “</a:t>
            </a:r>
            <a:r>
              <a:rPr lang="en-GB" dirty="0" err="1"/>
              <a:t>dProduct</a:t>
            </a:r>
            <a:r>
              <a:rPr lang="en-GB" dirty="0"/>
              <a:t>” Table and drop at “Product” in </a:t>
            </a:r>
            <a:r>
              <a:rPr lang="en-GB" dirty="0" err="1"/>
              <a:t>FTransaction</a:t>
            </a:r>
            <a:endParaRPr lang="en-GB" dirty="0"/>
          </a:p>
        </p:txBody>
      </p:sp>
      <p:sp>
        <p:nvSpPr>
          <p:cNvPr id="8" name="TextBox 7">
            <a:extLst>
              <a:ext uri="{FF2B5EF4-FFF2-40B4-BE49-F238E27FC236}">
                <a16:creationId xmlns:a16="http://schemas.microsoft.com/office/drawing/2014/main" id="{C4C762E6-B592-407D-99FB-C79338AC1DFA}"/>
              </a:ext>
            </a:extLst>
          </p:cNvPr>
          <p:cNvSpPr txBox="1"/>
          <p:nvPr/>
        </p:nvSpPr>
        <p:spPr>
          <a:xfrm>
            <a:off x="239698" y="3204839"/>
            <a:ext cx="1784412" cy="646331"/>
          </a:xfrm>
          <a:prstGeom prst="rect">
            <a:avLst/>
          </a:prstGeom>
          <a:noFill/>
        </p:spPr>
        <p:txBody>
          <a:bodyPr wrap="square" rtlCol="0">
            <a:spAutoFit/>
          </a:bodyPr>
          <a:lstStyle/>
          <a:p>
            <a:r>
              <a:rPr lang="en-GB" dirty="0"/>
              <a:t>This table has unique values</a:t>
            </a:r>
          </a:p>
        </p:txBody>
      </p:sp>
      <p:sp>
        <p:nvSpPr>
          <p:cNvPr id="9" name="TextBox 8">
            <a:extLst>
              <a:ext uri="{FF2B5EF4-FFF2-40B4-BE49-F238E27FC236}">
                <a16:creationId xmlns:a16="http://schemas.microsoft.com/office/drawing/2014/main" id="{63F9555F-B7B8-4F41-B3F5-F8D06646A26F}"/>
              </a:ext>
            </a:extLst>
          </p:cNvPr>
          <p:cNvSpPr txBox="1"/>
          <p:nvPr/>
        </p:nvSpPr>
        <p:spPr>
          <a:xfrm>
            <a:off x="2556769" y="3204839"/>
            <a:ext cx="1784412" cy="646331"/>
          </a:xfrm>
          <a:prstGeom prst="rect">
            <a:avLst/>
          </a:prstGeom>
          <a:noFill/>
        </p:spPr>
        <p:txBody>
          <a:bodyPr wrap="square" rtlCol="0">
            <a:spAutoFit/>
          </a:bodyPr>
          <a:lstStyle/>
          <a:p>
            <a:r>
              <a:rPr lang="en-GB" dirty="0"/>
              <a:t>This table has unique values</a:t>
            </a:r>
          </a:p>
        </p:txBody>
      </p:sp>
      <p:sp>
        <p:nvSpPr>
          <p:cNvPr id="10" name="Rectangle 9">
            <a:extLst>
              <a:ext uri="{FF2B5EF4-FFF2-40B4-BE49-F238E27FC236}">
                <a16:creationId xmlns:a16="http://schemas.microsoft.com/office/drawing/2014/main" id="{4C738759-AB67-49CD-B8F1-10FAE9D10D93}"/>
              </a:ext>
            </a:extLst>
          </p:cNvPr>
          <p:cNvSpPr/>
          <p:nvPr/>
        </p:nvSpPr>
        <p:spPr>
          <a:xfrm>
            <a:off x="7094738" y="1278334"/>
            <a:ext cx="479394" cy="630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B85A487-B336-4FF0-83C4-C442EADA2BF7}"/>
              </a:ext>
            </a:extLst>
          </p:cNvPr>
          <p:cNvSpPr/>
          <p:nvPr/>
        </p:nvSpPr>
        <p:spPr>
          <a:xfrm>
            <a:off x="4990730" y="2735184"/>
            <a:ext cx="896644" cy="141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5C22104-5208-4425-B055-47AFB111DD69}"/>
              </a:ext>
            </a:extLst>
          </p:cNvPr>
          <p:cNvSpPr/>
          <p:nvPr/>
        </p:nvSpPr>
        <p:spPr>
          <a:xfrm>
            <a:off x="2621871" y="2415588"/>
            <a:ext cx="896644" cy="141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AA0ADFF-5A7F-41AE-9646-78975F9398AE}"/>
              </a:ext>
            </a:extLst>
          </p:cNvPr>
          <p:cNvSpPr/>
          <p:nvPr/>
        </p:nvSpPr>
        <p:spPr>
          <a:xfrm>
            <a:off x="4986291" y="2556769"/>
            <a:ext cx="896644" cy="141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67F43A1-0020-4E12-8B9C-320AD5C669E9}"/>
              </a:ext>
            </a:extLst>
          </p:cNvPr>
          <p:cNvCxnSpPr>
            <a:endCxn id="13" idx="1"/>
          </p:cNvCxnSpPr>
          <p:nvPr/>
        </p:nvCxnSpPr>
        <p:spPr>
          <a:xfrm>
            <a:off x="3518515" y="2415587"/>
            <a:ext cx="1467776" cy="211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65F8645-7ABE-49A0-9145-E843514E4170}"/>
              </a:ext>
            </a:extLst>
          </p:cNvPr>
          <p:cNvCxnSpPr>
            <a:cxnSpLocks/>
            <a:endCxn id="11" idx="1"/>
          </p:cNvCxnSpPr>
          <p:nvPr/>
        </p:nvCxnSpPr>
        <p:spPr>
          <a:xfrm>
            <a:off x="1316851" y="2531858"/>
            <a:ext cx="3673879" cy="27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6D3F3A-0A97-4D9D-84FC-2A37FB5CDDBD}"/>
              </a:ext>
            </a:extLst>
          </p:cNvPr>
          <p:cNvSpPr txBox="1"/>
          <p:nvPr/>
        </p:nvSpPr>
        <p:spPr>
          <a:xfrm flipH="1">
            <a:off x="5833959" y="5246703"/>
            <a:ext cx="2253597" cy="923330"/>
          </a:xfrm>
          <a:prstGeom prst="rect">
            <a:avLst/>
          </a:prstGeom>
          <a:noFill/>
        </p:spPr>
        <p:txBody>
          <a:bodyPr wrap="square" rtlCol="0">
            <a:spAutoFit/>
          </a:bodyPr>
          <a:lstStyle/>
          <a:p>
            <a:r>
              <a:rPr lang="en-GB" dirty="0">
                <a:solidFill>
                  <a:srgbClr val="FF0000"/>
                </a:solidFill>
              </a:rPr>
              <a:t>Follow your tutor’s explanation for easier application </a:t>
            </a:r>
            <a:r>
              <a:rPr lang="en-GB" dirty="0">
                <a:solidFill>
                  <a:srgbClr val="FF0000"/>
                </a:solidFill>
                <a:sym typeface="Wingdings" panose="05000000000000000000" pitchFamily="2" charset="2"/>
              </a:rPr>
              <a:t> </a:t>
            </a:r>
            <a:endParaRPr lang="en-GB" dirty="0">
              <a:solidFill>
                <a:srgbClr val="FF0000"/>
              </a:solidFill>
            </a:endParaRPr>
          </a:p>
        </p:txBody>
      </p:sp>
      <p:sp>
        <p:nvSpPr>
          <p:cNvPr id="19" name="TextBox 18">
            <a:extLst>
              <a:ext uri="{FF2B5EF4-FFF2-40B4-BE49-F238E27FC236}">
                <a16:creationId xmlns:a16="http://schemas.microsoft.com/office/drawing/2014/main" id="{1E543CD6-FD25-4B70-A722-FD8412413D24}"/>
              </a:ext>
            </a:extLst>
          </p:cNvPr>
          <p:cNvSpPr txBox="1"/>
          <p:nvPr/>
        </p:nvSpPr>
        <p:spPr>
          <a:xfrm>
            <a:off x="488273" y="239697"/>
            <a:ext cx="7750206" cy="584775"/>
          </a:xfrm>
          <a:prstGeom prst="rect">
            <a:avLst/>
          </a:prstGeom>
          <a:noFill/>
        </p:spPr>
        <p:txBody>
          <a:bodyPr wrap="square" rtlCol="0">
            <a:spAutoFit/>
          </a:bodyPr>
          <a:lstStyle/>
          <a:p>
            <a:r>
              <a:rPr lang="en-GB" sz="3200" dirty="0"/>
              <a:t>How to create Relationships between tables?</a:t>
            </a:r>
          </a:p>
        </p:txBody>
      </p:sp>
      <p:sp>
        <p:nvSpPr>
          <p:cNvPr id="20" name="Footer Placeholder 19">
            <a:extLst>
              <a:ext uri="{FF2B5EF4-FFF2-40B4-BE49-F238E27FC236}">
                <a16:creationId xmlns:a16="http://schemas.microsoft.com/office/drawing/2014/main" id="{437B72A0-4D5C-47D2-8FE8-20ED1B392506}"/>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05661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C8BA-1139-4AB2-AADE-EF266EC73880}"/>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5D575712-5B62-4B4B-985A-688FE4F193ED}"/>
              </a:ext>
            </a:extLst>
          </p:cNvPr>
          <p:cNvSpPr>
            <a:spLocks noGrp="1"/>
          </p:cNvSpPr>
          <p:nvPr>
            <p:ph idx="1"/>
          </p:nvPr>
        </p:nvSpPr>
        <p:spPr/>
        <p:txBody>
          <a:bodyPr/>
          <a:lstStyle/>
          <a:p>
            <a:pPr marL="0" indent="0">
              <a:buNone/>
            </a:pPr>
            <a:r>
              <a:rPr lang="en-GB" dirty="0"/>
              <a:t>By the end of this practical you will be able to:</a:t>
            </a:r>
          </a:p>
          <a:p>
            <a:r>
              <a:rPr lang="en-GB" dirty="0"/>
              <a:t>Create a data model</a:t>
            </a:r>
          </a:p>
          <a:p>
            <a:r>
              <a:rPr lang="en-GB" dirty="0"/>
              <a:t>Differentiate between dimension and fact tables</a:t>
            </a:r>
          </a:p>
          <a:p>
            <a:r>
              <a:rPr lang="en-GB" dirty="0"/>
              <a:t>Use DAX “Data analysis expressions”</a:t>
            </a:r>
          </a:p>
          <a:p>
            <a:r>
              <a:rPr lang="en-GB" dirty="0"/>
              <a:t>Utilise PowerPivot to create relevant reports and dashboards</a:t>
            </a:r>
          </a:p>
          <a:p>
            <a:r>
              <a:rPr lang="en-GB" dirty="0"/>
              <a:t>Work on Financial reporting example – create an income statement.</a:t>
            </a:r>
          </a:p>
        </p:txBody>
      </p:sp>
      <p:sp>
        <p:nvSpPr>
          <p:cNvPr id="4" name="Footer Placeholder 3">
            <a:extLst>
              <a:ext uri="{FF2B5EF4-FFF2-40B4-BE49-F238E27FC236}">
                <a16:creationId xmlns:a16="http://schemas.microsoft.com/office/drawing/2014/main" id="{746524B5-5AE0-49AC-97C5-201A0B8ABE48}"/>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38710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A22390-10AF-4CD3-B4EF-84FC5D297D16}"/>
              </a:ext>
            </a:extLst>
          </p:cNvPr>
          <p:cNvSpPr>
            <a:spLocks noGrp="1"/>
          </p:cNvSpPr>
          <p:nvPr>
            <p:ph type="ftr" sz="quarter" idx="11"/>
          </p:nvPr>
        </p:nvSpPr>
        <p:spPr/>
        <p:txBody>
          <a:bodyPr/>
          <a:lstStyle/>
          <a:p>
            <a:r>
              <a:rPr lang="en-GB"/>
              <a:t>BI Using Excel - Samar Gad 2018</a:t>
            </a:r>
          </a:p>
        </p:txBody>
      </p:sp>
      <p:pic>
        <p:nvPicPr>
          <p:cNvPr id="5" name="Picture 4">
            <a:extLst>
              <a:ext uri="{FF2B5EF4-FFF2-40B4-BE49-F238E27FC236}">
                <a16:creationId xmlns:a16="http://schemas.microsoft.com/office/drawing/2014/main" id="{3AA1DA97-13FC-4632-9525-C3ED817318F9}"/>
              </a:ext>
            </a:extLst>
          </p:cNvPr>
          <p:cNvPicPr>
            <a:picLocks noChangeAspect="1"/>
          </p:cNvPicPr>
          <p:nvPr/>
        </p:nvPicPr>
        <p:blipFill rotWithShape="1">
          <a:blip r:embed="rId2"/>
          <a:srcRect r="23690" b="26915"/>
          <a:stretch/>
        </p:blipFill>
        <p:spPr>
          <a:xfrm>
            <a:off x="426128" y="769454"/>
            <a:ext cx="8442664" cy="4548270"/>
          </a:xfrm>
          <a:prstGeom prst="rect">
            <a:avLst/>
          </a:prstGeom>
        </p:spPr>
      </p:pic>
      <p:sp>
        <p:nvSpPr>
          <p:cNvPr id="6" name="TextBox 5">
            <a:extLst>
              <a:ext uri="{FF2B5EF4-FFF2-40B4-BE49-F238E27FC236}">
                <a16:creationId xmlns:a16="http://schemas.microsoft.com/office/drawing/2014/main" id="{D0BC6028-CCAD-4246-8F9A-6D741172889D}"/>
              </a:ext>
            </a:extLst>
          </p:cNvPr>
          <p:cNvSpPr txBox="1"/>
          <p:nvPr/>
        </p:nvSpPr>
        <p:spPr>
          <a:xfrm>
            <a:off x="674703" y="5433021"/>
            <a:ext cx="2654423" cy="923330"/>
          </a:xfrm>
          <a:prstGeom prst="rect">
            <a:avLst/>
          </a:prstGeom>
          <a:noFill/>
        </p:spPr>
        <p:txBody>
          <a:bodyPr wrap="square" rtlCol="0">
            <a:spAutoFit/>
          </a:bodyPr>
          <a:lstStyle/>
          <a:p>
            <a:r>
              <a:rPr lang="en-GB" dirty="0"/>
              <a:t>You can edit relationships “make it inactive by right clicking this square</a:t>
            </a:r>
          </a:p>
        </p:txBody>
      </p:sp>
      <p:sp>
        <p:nvSpPr>
          <p:cNvPr id="7" name="TextBox 6">
            <a:extLst>
              <a:ext uri="{FF2B5EF4-FFF2-40B4-BE49-F238E27FC236}">
                <a16:creationId xmlns:a16="http://schemas.microsoft.com/office/drawing/2014/main" id="{08D374A9-5C9B-415B-AF1E-E0BFCF237105}"/>
              </a:ext>
            </a:extLst>
          </p:cNvPr>
          <p:cNvSpPr txBox="1"/>
          <p:nvPr/>
        </p:nvSpPr>
        <p:spPr>
          <a:xfrm>
            <a:off x="4793942" y="3551068"/>
            <a:ext cx="1580225" cy="1200329"/>
          </a:xfrm>
          <a:prstGeom prst="rect">
            <a:avLst/>
          </a:prstGeom>
          <a:noFill/>
        </p:spPr>
        <p:txBody>
          <a:bodyPr wrap="square" rtlCol="0">
            <a:spAutoFit/>
          </a:bodyPr>
          <a:lstStyle/>
          <a:p>
            <a:r>
              <a:rPr lang="en-GB" b="1" dirty="0">
                <a:solidFill>
                  <a:schemeClr val="bg1"/>
                </a:solidFill>
              </a:rPr>
              <a:t>This is called one (1) to many (*) relationship</a:t>
            </a:r>
          </a:p>
        </p:txBody>
      </p:sp>
    </p:spTree>
    <p:extLst>
      <p:ext uri="{BB962C8B-B14F-4D97-AF65-F5344CB8AC3E}">
        <p14:creationId xmlns:p14="http://schemas.microsoft.com/office/powerpoint/2010/main" val="355794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AAA7-C090-4196-87DC-CD4C40878FEB}"/>
              </a:ext>
            </a:extLst>
          </p:cNvPr>
          <p:cNvSpPr>
            <a:spLocks noGrp="1"/>
          </p:cNvSpPr>
          <p:nvPr>
            <p:ph type="title"/>
          </p:nvPr>
        </p:nvSpPr>
        <p:spPr/>
        <p:txBody>
          <a:bodyPr/>
          <a:lstStyle/>
          <a:p>
            <a:r>
              <a:rPr lang="en-GB" dirty="0"/>
              <a:t>Let’s get back to data view</a:t>
            </a:r>
          </a:p>
        </p:txBody>
      </p:sp>
      <p:sp>
        <p:nvSpPr>
          <p:cNvPr id="3" name="Text Placeholder 2">
            <a:extLst>
              <a:ext uri="{FF2B5EF4-FFF2-40B4-BE49-F238E27FC236}">
                <a16:creationId xmlns:a16="http://schemas.microsoft.com/office/drawing/2014/main" id="{1373B808-3B50-4E0B-BF83-F32218072587}"/>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6E35E332-6806-489C-8EE9-90C6A4B19129}"/>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11818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172D-6351-4735-9972-AE60B5938ED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1E313A-DFF2-46CB-9375-9B4EBA34E85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0000000-0008-0000-0100-000002000000}"/>
              </a:ext>
            </a:extLst>
          </p:cNvPr>
          <p:cNvPicPr>
            <a:picLocks noChangeAspect="1"/>
          </p:cNvPicPr>
          <p:nvPr/>
        </p:nvPicPr>
        <p:blipFill rotWithShape="1">
          <a:blip r:embed="rId2"/>
          <a:srcRect l="24511" t="17133" r="30628" b="18970"/>
          <a:stretch/>
        </p:blipFill>
        <p:spPr>
          <a:xfrm>
            <a:off x="195308" y="334815"/>
            <a:ext cx="8202967" cy="6305550"/>
          </a:xfrm>
          <a:prstGeom prst="rect">
            <a:avLst/>
          </a:prstGeom>
        </p:spPr>
      </p:pic>
      <p:cxnSp>
        <p:nvCxnSpPr>
          <p:cNvPr id="5" name="Elbow Connector 10">
            <a:extLst>
              <a:ext uri="{FF2B5EF4-FFF2-40B4-BE49-F238E27FC236}">
                <a16:creationId xmlns:a16="http://schemas.microsoft.com/office/drawing/2014/main" id="{00000000-0008-0000-0100-00000B000000}"/>
              </a:ext>
            </a:extLst>
          </p:cNvPr>
          <p:cNvCxnSpPr>
            <a:cxnSpLocks/>
          </p:cNvCxnSpPr>
          <p:nvPr/>
        </p:nvCxnSpPr>
        <p:spPr>
          <a:xfrm rot="5400000">
            <a:off x="6065899" y="1213620"/>
            <a:ext cx="1389696" cy="118153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0000000-0008-0000-0100-00000C000000}"/>
              </a:ext>
            </a:extLst>
          </p:cNvPr>
          <p:cNvSpPr/>
          <p:nvPr/>
        </p:nvSpPr>
        <p:spPr>
          <a:xfrm>
            <a:off x="5944197" y="2499234"/>
            <a:ext cx="2571153" cy="353836"/>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cap="none" spc="0">
                <a:ln w="0"/>
                <a:solidFill>
                  <a:schemeClr val="tx1"/>
                </a:solidFill>
                <a:effectLst>
                  <a:outerShdw blurRad="38100" dist="19050" dir="2700000" algn="tl" rotWithShape="0">
                    <a:schemeClr val="dk1">
                      <a:alpha val="40000"/>
                    </a:schemeClr>
                  </a:outerShdw>
                </a:effectLst>
              </a:rPr>
              <a:t>To</a:t>
            </a:r>
            <a:r>
              <a:rPr lang="en-US" sz="1200" b="0" cap="none" spc="0" baseline="0">
                <a:ln w="0"/>
                <a:solidFill>
                  <a:schemeClr val="tx1"/>
                </a:solidFill>
                <a:effectLst>
                  <a:outerShdw blurRad="38100" dist="19050" dir="2700000" algn="tl" rotWithShape="0">
                    <a:schemeClr val="dk1">
                      <a:alpha val="40000"/>
                    </a:schemeClr>
                  </a:outerShdw>
                </a:effectLst>
              </a:rPr>
              <a:t> create relationships between fields</a:t>
            </a: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7" name="Oval 6">
            <a:extLst>
              <a:ext uri="{FF2B5EF4-FFF2-40B4-BE49-F238E27FC236}">
                <a16:creationId xmlns:a16="http://schemas.microsoft.com/office/drawing/2014/main" id="{406B6884-13C9-4FFD-BCD9-C114BC0FCE3B}"/>
              </a:ext>
            </a:extLst>
          </p:cNvPr>
          <p:cNvSpPr/>
          <p:nvPr/>
        </p:nvSpPr>
        <p:spPr>
          <a:xfrm>
            <a:off x="4891595" y="3247957"/>
            <a:ext cx="2556769" cy="1528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0000000-0008-0000-0100-000005000000}"/>
              </a:ext>
            </a:extLst>
          </p:cNvPr>
          <p:cNvSpPr/>
          <p:nvPr/>
        </p:nvSpPr>
        <p:spPr>
          <a:xfrm>
            <a:off x="5694543" y="3526679"/>
            <a:ext cx="950874" cy="1043923"/>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0" cap="none" spc="0" dirty="0">
                <a:ln w="0"/>
                <a:solidFill>
                  <a:schemeClr val="tx1"/>
                </a:solidFill>
                <a:effectLst>
                  <a:outerShdw blurRad="38100" dist="19050" dir="2700000" algn="tl" rotWithShape="0">
                    <a:schemeClr val="dk1">
                      <a:alpha val="40000"/>
                    </a:schemeClr>
                  </a:outerShdw>
                </a:effectLst>
              </a:rPr>
              <a:t>This area is called </a:t>
            </a:r>
          </a:p>
          <a:p>
            <a:pPr algn="ctr"/>
            <a:r>
              <a:rPr lang="en-US" sz="1600" b="0" cap="none" spc="0" dirty="0">
                <a:ln w="0"/>
                <a:solidFill>
                  <a:schemeClr val="tx1"/>
                </a:solidFill>
                <a:effectLst>
                  <a:outerShdw blurRad="38100" dist="19050" dir="2700000" algn="tl" rotWithShape="0">
                    <a:schemeClr val="dk1">
                      <a:alpha val="40000"/>
                    </a:schemeClr>
                  </a:outerShdw>
                </a:effectLst>
              </a:rPr>
              <a:t>data Grid where you can </a:t>
            </a:r>
          </a:p>
          <a:p>
            <a:pPr algn="ctr"/>
            <a:r>
              <a:rPr lang="en-US" sz="1600" b="0" cap="none" spc="0" dirty="0">
                <a:ln w="0"/>
                <a:solidFill>
                  <a:schemeClr val="tx1"/>
                </a:solidFill>
                <a:effectLst>
                  <a:outerShdw blurRad="38100" dist="19050" dir="2700000" algn="tl" rotWithShape="0">
                    <a:schemeClr val="dk1">
                      <a:alpha val="40000"/>
                    </a:schemeClr>
                  </a:outerShdw>
                </a:effectLst>
              </a:rPr>
              <a:t>create Calculated Columns </a:t>
            </a:r>
          </a:p>
        </p:txBody>
      </p:sp>
      <p:sp>
        <p:nvSpPr>
          <p:cNvPr id="14" name="Oval 13">
            <a:extLst>
              <a:ext uri="{FF2B5EF4-FFF2-40B4-BE49-F238E27FC236}">
                <a16:creationId xmlns:a16="http://schemas.microsoft.com/office/drawing/2014/main" id="{831426CC-1580-4E1E-A874-358B041CF6B2}"/>
              </a:ext>
            </a:extLst>
          </p:cNvPr>
          <p:cNvSpPr/>
          <p:nvPr/>
        </p:nvSpPr>
        <p:spPr>
          <a:xfrm>
            <a:off x="1001510" y="5134847"/>
            <a:ext cx="2451903" cy="122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0000000-0008-0000-0100-000004000000}"/>
              </a:ext>
            </a:extLst>
          </p:cNvPr>
          <p:cNvSpPr/>
          <p:nvPr/>
        </p:nvSpPr>
        <p:spPr>
          <a:xfrm>
            <a:off x="1581707" y="5236475"/>
            <a:ext cx="1291507" cy="328876"/>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0" cap="none" spc="0" dirty="0">
                <a:ln w="0"/>
                <a:solidFill>
                  <a:schemeClr val="tx1"/>
                </a:solidFill>
                <a:effectLst>
                  <a:outerShdw blurRad="38100" dist="19050" dir="2700000" algn="tl" rotWithShape="0">
                    <a:schemeClr val="dk1">
                      <a:alpha val="40000"/>
                    </a:schemeClr>
                  </a:outerShdw>
                </a:effectLst>
              </a:rPr>
              <a:t>This area is called </a:t>
            </a:r>
          </a:p>
          <a:p>
            <a:pPr algn="ctr"/>
            <a:r>
              <a:rPr lang="en-US" sz="1600" b="0" cap="none" spc="0" dirty="0">
                <a:ln w="0"/>
                <a:solidFill>
                  <a:schemeClr val="tx1"/>
                </a:solidFill>
                <a:effectLst>
                  <a:outerShdw blurRad="38100" dist="19050" dir="2700000" algn="tl" rotWithShape="0">
                    <a:schemeClr val="dk1">
                      <a:alpha val="40000"/>
                    </a:schemeClr>
                  </a:outerShdw>
                </a:effectLst>
              </a:rPr>
              <a:t>Measure</a:t>
            </a:r>
            <a:r>
              <a:rPr lang="en-US" sz="1600" b="0" cap="none" spc="0" baseline="0" dirty="0">
                <a:ln w="0"/>
                <a:solidFill>
                  <a:schemeClr val="tx1"/>
                </a:solidFill>
                <a:effectLst>
                  <a:outerShdw blurRad="38100" dist="19050" dir="2700000" algn="tl" rotWithShape="0">
                    <a:schemeClr val="dk1">
                      <a:alpha val="40000"/>
                    </a:schemeClr>
                  </a:outerShdw>
                </a:effectLst>
              </a:rPr>
              <a:t> grid where you </a:t>
            </a:r>
          </a:p>
          <a:p>
            <a:pPr algn="ctr"/>
            <a:r>
              <a:rPr lang="en-US" sz="1600" b="0" cap="none" spc="0" baseline="0" dirty="0">
                <a:ln w="0"/>
                <a:solidFill>
                  <a:schemeClr val="tx1"/>
                </a:solidFill>
                <a:effectLst>
                  <a:outerShdw blurRad="38100" dist="19050" dir="2700000" algn="tl" rotWithShape="0">
                    <a:schemeClr val="dk1">
                      <a:alpha val="40000"/>
                    </a:schemeClr>
                  </a:outerShdw>
                </a:effectLst>
              </a:rPr>
              <a:t>can create calculated fields</a:t>
            </a:r>
          </a:p>
        </p:txBody>
      </p:sp>
      <p:sp>
        <p:nvSpPr>
          <p:cNvPr id="16" name="Footer Placeholder 15">
            <a:extLst>
              <a:ext uri="{FF2B5EF4-FFF2-40B4-BE49-F238E27FC236}">
                <a16:creationId xmlns:a16="http://schemas.microsoft.com/office/drawing/2014/main" id="{4F6AD449-C3CE-4205-A3FE-DCB7B6C69685}"/>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410739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885A-5F2B-447F-BFDA-CC22C17A0A53}"/>
              </a:ext>
            </a:extLst>
          </p:cNvPr>
          <p:cNvSpPr>
            <a:spLocks noGrp="1"/>
          </p:cNvSpPr>
          <p:nvPr>
            <p:ph type="title"/>
          </p:nvPr>
        </p:nvSpPr>
        <p:spPr/>
        <p:txBody>
          <a:bodyPr/>
          <a:lstStyle/>
          <a:p>
            <a:r>
              <a:rPr lang="en-GB" dirty="0"/>
              <a:t>What is a Calculated Column</a:t>
            </a:r>
          </a:p>
        </p:txBody>
      </p:sp>
      <p:sp>
        <p:nvSpPr>
          <p:cNvPr id="3" name="Content Placeholder 2">
            <a:extLst>
              <a:ext uri="{FF2B5EF4-FFF2-40B4-BE49-F238E27FC236}">
                <a16:creationId xmlns:a16="http://schemas.microsoft.com/office/drawing/2014/main" id="{53B1BBE6-475C-4382-80B0-6CFF71CB067B}"/>
              </a:ext>
            </a:extLst>
          </p:cNvPr>
          <p:cNvSpPr>
            <a:spLocks noGrp="1"/>
          </p:cNvSpPr>
          <p:nvPr>
            <p:ph idx="1"/>
          </p:nvPr>
        </p:nvSpPr>
        <p:spPr/>
        <p:txBody>
          <a:bodyPr>
            <a:normAutofit/>
          </a:bodyPr>
          <a:lstStyle/>
          <a:p>
            <a:pPr fontAlgn="b"/>
            <a:r>
              <a:rPr lang="en-GB" dirty="0"/>
              <a:t>In a Calculated Column, CALCULATE can make Context Transition and show individual amounts or amounts calculated through a relationship rather than the actual aggregate amount.</a:t>
            </a:r>
          </a:p>
          <a:p>
            <a:pPr fontAlgn="b"/>
            <a:r>
              <a:rPr lang="en-GB" dirty="0"/>
              <a:t> + 0 can show a zero rather than a null when the database is filtered down to no records.</a:t>
            </a:r>
          </a:p>
          <a:p>
            <a:pPr marL="0" indent="0">
              <a:buNone/>
            </a:pPr>
            <a:endParaRPr lang="en-GB" dirty="0"/>
          </a:p>
        </p:txBody>
      </p:sp>
      <p:sp>
        <p:nvSpPr>
          <p:cNvPr id="4" name="Footer Placeholder 3">
            <a:extLst>
              <a:ext uri="{FF2B5EF4-FFF2-40B4-BE49-F238E27FC236}">
                <a16:creationId xmlns:a16="http://schemas.microsoft.com/office/drawing/2014/main" id="{C0DAB6C0-B164-48D7-976D-952671D49ACB}"/>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2251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91BA-C521-4B18-8C33-B8B15B9A3FC2}"/>
              </a:ext>
            </a:extLst>
          </p:cNvPr>
          <p:cNvSpPr>
            <a:spLocks noGrp="1"/>
          </p:cNvSpPr>
          <p:nvPr>
            <p:ph type="title"/>
          </p:nvPr>
        </p:nvSpPr>
        <p:spPr/>
        <p:txBody>
          <a:bodyPr/>
          <a:lstStyle/>
          <a:p>
            <a:r>
              <a:rPr lang="en-GB" dirty="0"/>
              <a:t>Why we need a Calculated Column?</a:t>
            </a:r>
          </a:p>
        </p:txBody>
      </p:sp>
      <p:sp>
        <p:nvSpPr>
          <p:cNvPr id="3" name="Content Placeholder 2">
            <a:extLst>
              <a:ext uri="{FF2B5EF4-FFF2-40B4-BE49-F238E27FC236}">
                <a16:creationId xmlns:a16="http://schemas.microsoft.com/office/drawing/2014/main" id="{8BB6976D-9C48-40CF-BFB1-95C910B52F8F}"/>
              </a:ext>
            </a:extLst>
          </p:cNvPr>
          <p:cNvSpPr>
            <a:spLocks noGrp="1"/>
          </p:cNvSpPr>
          <p:nvPr>
            <p:ph idx="1"/>
          </p:nvPr>
        </p:nvSpPr>
        <p:spPr/>
        <p:txBody>
          <a:bodyPr/>
          <a:lstStyle/>
          <a:p>
            <a:pPr marL="514350" indent="-514350" fontAlgn="b">
              <a:buFont typeface="+mj-lt"/>
              <a:buAutoNum type="arabicPeriod"/>
            </a:pPr>
            <a:r>
              <a:rPr lang="en-GB" dirty="0"/>
              <a:t>Can be used as Row/Column/Filter/Slicer Values. Also in Calculated Fields.</a:t>
            </a:r>
          </a:p>
          <a:p>
            <a:pPr marL="514350" indent="-514350" fontAlgn="b">
              <a:buFont typeface="+mj-lt"/>
              <a:buAutoNum type="arabicPeriod"/>
            </a:pPr>
            <a:r>
              <a:rPr lang="en-GB" dirty="0"/>
              <a:t>Create new Fields like "Month" from Serial Number Dates.</a:t>
            </a:r>
          </a:p>
          <a:p>
            <a:pPr marL="514350" indent="-514350" fontAlgn="b">
              <a:buFont typeface="+mj-lt"/>
              <a:buAutoNum type="arabicPeriod"/>
            </a:pPr>
            <a:r>
              <a:rPr lang="en-GB" dirty="0"/>
              <a:t>Calculate at the Row Level, Row-by-Row, "Row Context"</a:t>
            </a:r>
          </a:p>
          <a:p>
            <a:pPr marL="514350" indent="-514350" fontAlgn="b">
              <a:buFont typeface="+mj-lt"/>
              <a:buAutoNum type="arabicPeriod"/>
            </a:pPr>
            <a:r>
              <a:rPr lang="en-GB" dirty="0"/>
              <a:t>Context: Row in PowerPivot TABLE</a:t>
            </a:r>
          </a:p>
        </p:txBody>
      </p:sp>
      <p:sp>
        <p:nvSpPr>
          <p:cNvPr id="4" name="Footer Placeholder 3">
            <a:extLst>
              <a:ext uri="{FF2B5EF4-FFF2-40B4-BE49-F238E27FC236}">
                <a16:creationId xmlns:a16="http://schemas.microsoft.com/office/drawing/2014/main" id="{459F9E58-4C41-4F35-BD99-B98F96B85A5D}"/>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46885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6DCC43-0B82-4741-939C-3A4F4EA1B19A}"/>
              </a:ext>
            </a:extLst>
          </p:cNvPr>
          <p:cNvSpPr>
            <a:spLocks noGrp="1"/>
          </p:cNvSpPr>
          <p:nvPr>
            <p:ph type="body" idx="1"/>
          </p:nvPr>
        </p:nvSpPr>
        <p:spPr/>
        <p:txBody>
          <a:bodyPr>
            <a:normAutofit/>
          </a:bodyPr>
          <a:lstStyle/>
          <a:p>
            <a:r>
              <a:rPr lang="en-GB" sz="4000" dirty="0"/>
              <a:t>Get the following calculated column</a:t>
            </a:r>
          </a:p>
        </p:txBody>
      </p:sp>
      <p:sp>
        <p:nvSpPr>
          <p:cNvPr id="4" name="Footer Placeholder 3">
            <a:extLst>
              <a:ext uri="{FF2B5EF4-FFF2-40B4-BE49-F238E27FC236}">
                <a16:creationId xmlns:a16="http://schemas.microsoft.com/office/drawing/2014/main" id="{C5BC54C5-BF92-4D1F-B3CE-A3D6D0185FE1}"/>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34132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675" r="47963" b="17161"/>
          <a:stretch/>
        </p:blipFill>
        <p:spPr>
          <a:xfrm>
            <a:off x="378380" y="143746"/>
            <a:ext cx="7265295" cy="6295727"/>
          </a:xfrm>
          <a:prstGeom prst="rect">
            <a:avLst/>
          </a:prstGeom>
        </p:spPr>
      </p:pic>
      <p:sp>
        <p:nvSpPr>
          <p:cNvPr id="8" name="Oval 7">
            <a:extLst>
              <a:ext uri="{FF2B5EF4-FFF2-40B4-BE49-F238E27FC236}">
                <a16:creationId xmlns:a16="http://schemas.microsoft.com/office/drawing/2014/main" id="{00000000-0008-0000-0200-000007000000}"/>
              </a:ext>
            </a:extLst>
          </p:cNvPr>
          <p:cNvSpPr/>
          <p:nvPr/>
        </p:nvSpPr>
        <p:spPr>
          <a:xfrm>
            <a:off x="7606837" y="114070"/>
            <a:ext cx="1506395" cy="1181209"/>
          </a:xfrm>
          <a:prstGeom prst="ellipse">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tx1"/>
                </a:solidFill>
              </a:rPr>
              <a:t>Calculated column</a:t>
            </a:r>
          </a:p>
        </p:txBody>
      </p:sp>
      <p:cxnSp>
        <p:nvCxnSpPr>
          <p:cNvPr id="9" name="Straight Arrow Connector 8">
            <a:extLst>
              <a:ext uri="{FF2B5EF4-FFF2-40B4-BE49-F238E27FC236}">
                <a16:creationId xmlns:a16="http://schemas.microsoft.com/office/drawing/2014/main" id="{00000000-0008-0000-0200-000004000000}"/>
              </a:ext>
            </a:extLst>
          </p:cNvPr>
          <p:cNvCxnSpPr>
            <a:cxnSpLocks/>
            <a:stCxn id="8" idx="2"/>
          </p:cNvCxnSpPr>
          <p:nvPr/>
        </p:nvCxnSpPr>
        <p:spPr>
          <a:xfrm flipH="1">
            <a:off x="5387384" y="704675"/>
            <a:ext cx="2219453" cy="27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000000-0008-0000-0200-000006000000}"/>
              </a:ext>
            </a:extLst>
          </p:cNvPr>
          <p:cNvCxnSpPr>
            <a:cxnSpLocks/>
          </p:cNvCxnSpPr>
          <p:nvPr/>
        </p:nvCxnSpPr>
        <p:spPr>
          <a:xfrm flipH="1">
            <a:off x="7006446" y="922882"/>
            <a:ext cx="655648" cy="334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87B2BD5B-8DFA-4B29-B78F-B03E27EF9102}"/>
              </a:ext>
            </a:extLst>
          </p:cNvPr>
          <p:cNvSpPr>
            <a:spLocks noGrp="1"/>
          </p:cNvSpPr>
          <p:nvPr>
            <p:ph type="ftr" sz="quarter" idx="11"/>
          </p:nvPr>
        </p:nvSpPr>
        <p:spPr/>
        <p:txBody>
          <a:bodyPr/>
          <a:lstStyle/>
          <a:p>
            <a:r>
              <a:rPr lang="en-GB"/>
              <a:t>BI Using Excel - Samar Gad 2018</a:t>
            </a:r>
          </a:p>
        </p:txBody>
      </p:sp>
      <p:sp>
        <p:nvSpPr>
          <p:cNvPr id="22" name="Rectangle 21">
            <a:extLst>
              <a:ext uri="{FF2B5EF4-FFF2-40B4-BE49-F238E27FC236}">
                <a16:creationId xmlns:a16="http://schemas.microsoft.com/office/drawing/2014/main" id="{05D8E3DE-E629-41C8-A15D-6494F7AB8483}"/>
              </a:ext>
            </a:extLst>
          </p:cNvPr>
          <p:cNvSpPr/>
          <p:nvPr/>
        </p:nvSpPr>
        <p:spPr>
          <a:xfrm>
            <a:off x="4891593" y="3628728"/>
            <a:ext cx="3826278" cy="2245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 RELATED function requires that a relationship exists between the current table and the table with related information. You specify the column that contains the data that you want, and the function follows an existing many-to-one relationship to fetch the value from the specified column in the related table.</a:t>
            </a:r>
          </a:p>
        </p:txBody>
      </p:sp>
    </p:spTree>
    <p:extLst>
      <p:ext uri="{BB962C8B-B14F-4D97-AF65-F5344CB8AC3E}">
        <p14:creationId xmlns:p14="http://schemas.microsoft.com/office/powerpoint/2010/main" val="183339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EC5A7-BC8B-4216-82CB-C6B6B1B1D469}"/>
              </a:ext>
            </a:extLst>
          </p:cNvPr>
          <p:cNvSpPr>
            <a:spLocks noGrp="1"/>
          </p:cNvSpPr>
          <p:nvPr>
            <p:ph type="title"/>
          </p:nvPr>
        </p:nvSpPr>
        <p:spPr/>
        <p:txBody>
          <a:bodyPr/>
          <a:lstStyle/>
          <a:p>
            <a:r>
              <a:rPr lang="en-GB" dirty="0"/>
              <a:t>Format calculated column to show £ and whole number</a:t>
            </a:r>
          </a:p>
        </p:txBody>
      </p:sp>
      <p:sp>
        <p:nvSpPr>
          <p:cNvPr id="4" name="Footer Placeholder 3">
            <a:extLst>
              <a:ext uri="{FF2B5EF4-FFF2-40B4-BE49-F238E27FC236}">
                <a16:creationId xmlns:a16="http://schemas.microsoft.com/office/drawing/2014/main" id="{BBC5B30D-8867-4BDC-AF7C-8EA6D1FACADC}"/>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17323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4C67-57AA-414E-8CBC-184A68E2721F}"/>
              </a:ext>
            </a:extLst>
          </p:cNvPr>
          <p:cNvSpPr>
            <a:spLocks noGrp="1"/>
          </p:cNvSpPr>
          <p:nvPr>
            <p:ph type="title"/>
          </p:nvPr>
        </p:nvSpPr>
        <p:spPr/>
        <p:txBody>
          <a:bodyPr/>
          <a:lstStyle/>
          <a:p>
            <a:r>
              <a:rPr lang="en-GB" dirty="0"/>
              <a:t>What is a Calculated Field “Measure”?</a:t>
            </a:r>
          </a:p>
        </p:txBody>
      </p:sp>
      <p:sp>
        <p:nvSpPr>
          <p:cNvPr id="3" name="Content Placeholder 2">
            <a:extLst>
              <a:ext uri="{FF2B5EF4-FFF2-40B4-BE49-F238E27FC236}">
                <a16:creationId xmlns:a16="http://schemas.microsoft.com/office/drawing/2014/main" id="{B8D70FD5-F42F-4E69-82BB-EEFABFFB3EF5}"/>
              </a:ext>
            </a:extLst>
          </p:cNvPr>
          <p:cNvSpPr>
            <a:spLocks noGrp="1"/>
          </p:cNvSpPr>
          <p:nvPr>
            <p:ph idx="1"/>
          </p:nvPr>
        </p:nvSpPr>
        <p:spPr/>
        <p:txBody>
          <a:bodyPr/>
          <a:lstStyle/>
          <a:p>
            <a:pPr marL="0" indent="0" fontAlgn="b">
              <a:buNone/>
            </a:pPr>
            <a:r>
              <a:rPr lang="en-GB" dirty="0"/>
              <a:t>Can only be used in Values area of PivotTable.</a:t>
            </a:r>
          </a:p>
          <a:p>
            <a:pPr fontAlgn="b"/>
            <a:r>
              <a:rPr lang="en-GB" dirty="0"/>
              <a:t>These are the "Portable Formulas" that can:</a:t>
            </a:r>
            <a:br>
              <a:rPr lang="en-GB" dirty="0"/>
            </a:br>
            <a:r>
              <a:rPr lang="en-GB" dirty="0"/>
              <a:t>1) Be used many times in other PivotTables and other Calculated Fields.</a:t>
            </a:r>
            <a:br>
              <a:rPr lang="en-GB" dirty="0"/>
            </a:br>
            <a:r>
              <a:rPr lang="en-GB" dirty="0"/>
              <a:t>2) Number Format only Once.</a:t>
            </a:r>
            <a:br>
              <a:rPr lang="en-GB" dirty="0"/>
            </a:br>
            <a:r>
              <a:rPr lang="en-GB" dirty="0"/>
              <a:t>3) Understand Relationships</a:t>
            </a:r>
            <a:br>
              <a:rPr lang="en-GB" dirty="0"/>
            </a:br>
            <a:r>
              <a:rPr lang="en-GB" dirty="0"/>
              <a:t>4) Easy to edit</a:t>
            </a:r>
            <a:br>
              <a:rPr lang="en-GB" dirty="0"/>
            </a:br>
            <a:r>
              <a:rPr lang="en-GB" dirty="0"/>
              <a:t>5) More Functions than PivotTable.</a:t>
            </a:r>
          </a:p>
          <a:p>
            <a:pPr marL="0" indent="0">
              <a:buNone/>
            </a:pPr>
            <a:endParaRPr lang="en-GB" dirty="0"/>
          </a:p>
        </p:txBody>
      </p:sp>
      <p:sp>
        <p:nvSpPr>
          <p:cNvPr id="4" name="Footer Placeholder 3">
            <a:extLst>
              <a:ext uri="{FF2B5EF4-FFF2-40B4-BE49-F238E27FC236}">
                <a16:creationId xmlns:a16="http://schemas.microsoft.com/office/drawing/2014/main" id="{BE47AC6C-A86D-469B-92D6-0CF373FBD68B}"/>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64829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9358-8854-4BFF-A21D-FFAB62615B57}"/>
              </a:ext>
            </a:extLst>
          </p:cNvPr>
          <p:cNvSpPr>
            <a:spLocks noGrp="1"/>
          </p:cNvSpPr>
          <p:nvPr>
            <p:ph type="title"/>
          </p:nvPr>
        </p:nvSpPr>
        <p:spPr/>
        <p:txBody>
          <a:bodyPr/>
          <a:lstStyle/>
          <a:p>
            <a:r>
              <a:rPr lang="en-GB" dirty="0"/>
              <a:t>What is a Calculated Field “Measure”?</a:t>
            </a:r>
          </a:p>
        </p:txBody>
      </p:sp>
      <p:sp>
        <p:nvSpPr>
          <p:cNvPr id="3" name="Content Placeholder 2">
            <a:extLst>
              <a:ext uri="{FF2B5EF4-FFF2-40B4-BE49-F238E27FC236}">
                <a16:creationId xmlns:a16="http://schemas.microsoft.com/office/drawing/2014/main" id="{E097F0CA-A4E7-4E23-83F0-1019DFAC0754}"/>
              </a:ext>
            </a:extLst>
          </p:cNvPr>
          <p:cNvSpPr>
            <a:spLocks noGrp="1"/>
          </p:cNvSpPr>
          <p:nvPr>
            <p:ph idx="1"/>
          </p:nvPr>
        </p:nvSpPr>
        <p:spPr/>
        <p:txBody>
          <a:bodyPr>
            <a:normAutofit fontScale="85000" lnSpcReduction="10000"/>
          </a:bodyPr>
          <a:lstStyle/>
          <a:p>
            <a:pPr fontAlgn="b"/>
            <a:r>
              <a:rPr lang="en-GB" dirty="0"/>
              <a:t>Calculate at the Aggregate Level, "Filter Context" Applies.</a:t>
            </a:r>
          </a:p>
          <a:p>
            <a:pPr fontAlgn="b"/>
            <a:r>
              <a:rPr lang="en-GB" dirty="0"/>
              <a:t>Context: PivotTable Cell</a:t>
            </a:r>
          </a:p>
          <a:p>
            <a:pPr fontAlgn="b"/>
            <a:r>
              <a:rPr lang="en-GB" dirty="0"/>
              <a:t>Calculates when PivotTable is Pivoted, and when created.</a:t>
            </a:r>
          </a:p>
          <a:p>
            <a:pPr fontAlgn="b"/>
            <a:r>
              <a:rPr lang="en-GB" dirty="0"/>
              <a:t>Always use tables names and field names, except when using Calculated Fields in other Calculated Fields, then just use square brackets.</a:t>
            </a:r>
          </a:p>
          <a:p>
            <a:pPr fontAlgn="b"/>
            <a:r>
              <a:rPr lang="en-GB" dirty="0"/>
              <a:t>Process: </a:t>
            </a:r>
          </a:p>
          <a:p>
            <a:pPr marL="971550" lvl="1" indent="-514350" fontAlgn="b">
              <a:buFont typeface="+mj-lt"/>
              <a:buAutoNum type="arabicPeriod"/>
            </a:pPr>
            <a:r>
              <a:rPr lang="en-GB" dirty="0"/>
              <a:t>Filters/Criteria from PT and formula are applied to source tables, </a:t>
            </a:r>
          </a:p>
          <a:p>
            <a:pPr marL="971550" lvl="1" indent="-514350" fontAlgn="b">
              <a:buFont typeface="+mj-lt"/>
              <a:buAutoNum type="arabicPeriod"/>
            </a:pPr>
            <a:r>
              <a:rPr lang="en-GB" dirty="0"/>
              <a:t>Data Model Columnar Database is Filtered, </a:t>
            </a:r>
          </a:p>
          <a:p>
            <a:pPr marL="971550" lvl="1" indent="-514350" fontAlgn="b">
              <a:buFont typeface="+mj-lt"/>
              <a:buAutoNum type="arabicPeriod"/>
            </a:pPr>
            <a:r>
              <a:rPr lang="en-GB" dirty="0"/>
              <a:t>Calculations is made on Filtered database.</a:t>
            </a:r>
          </a:p>
          <a:p>
            <a:pPr fontAlgn="b"/>
            <a:r>
              <a:rPr lang="en-GB" dirty="0"/>
              <a:t>+ 0 can show a zero rather than a null when the database is </a:t>
            </a:r>
            <a:r>
              <a:rPr lang="en-GB" dirty="0" err="1"/>
              <a:t>filterd</a:t>
            </a:r>
            <a:r>
              <a:rPr lang="en-GB" dirty="0"/>
              <a:t> down to no records.</a:t>
            </a:r>
          </a:p>
          <a:p>
            <a:pPr marL="0" indent="0">
              <a:buNone/>
            </a:pPr>
            <a:endParaRPr lang="en-GB" dirty="0"/>
          </a:p>
        </p:txBody>
      </p:sp>
      <p:sp>
        <p:nvSpPr>
          <p:cNvPr id="4" name="Footer Placeholder 3">
            <a:extLst>
              <a:ext uri="{FF2B5EF4-FFF2-40B4-BE49-F238E27FC236}">
                <a16:creationId xmlns:a16="http://schemas.microsoft.com/office/drawing/2014/main" id="{3AD819E3-657D-4A51-97D1-CF59E0328A1E}"/>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78998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443E1-B0F5-4EC1-92B1-75A3C4D01184}"/>
              </a:ext>
            </a:extLst>
          </p:cNvPr>
          <p:cNvSpPr>
            <a:spLocks noGrp="1"/>
          </p:cNvSpPr>
          <p:nvPr>
            <p:ph type="title"/>
          </p:nvPr>
        </p:nvSpPr>
        <p:spPr/>
        <p:txBody>
          <a:bodyPr/>
          <a:lstStyle/>
          <a:p>
            <a:r>
              <a:rPr lang="en-GB" dirty="0"/>
              <a:t>How to add PowerPivot tab to Excel ribbons?</a:t>
            </a:r>
          </a:p>
        </p:txBody>
      </p:sp>
      <p:sp>
        <p:nvSpPr>
          <p:cNvPr id="5" name="Text Placeholder 4">
            <a:extLst>
              <a:ext uri="{FF2B5EF4-FFF2-40B4-BE49-F238E27FC236}">
                <a16:creationId xmlns:a16="http://schemas.microsoft.com/office/drawing/2014/main" id="{9AB6474A-36E3-4408-A591-A395035D89B1}"/>
              </a:ext>
            </a:extLst>
          </p:cNvPr>
          <p:cNvSpPr>
            <a:spLocks noGrp="1"/>
          </p:cNvSpPr>
          <p:nvPr>
            <p:ph type="body" idx="1"/>
          </p:nvPr>
        </p:nvSpPr>
        <p:spPr/>
        <p:txBody>
          <a:bodyPr/>
          <a:lstStyle/>
          <a:p>
            <a:endParaRPr lang="en-GB"/>
          </a:p>
        </p:txBody>
      </p:sp>
      <p:sp>
        <p:nvSpPr>
          <p:cNvPr id="6" name="Footer Placeholder 5">
            <a:extLst>
              <a:ext uri="{FF2B5EF4-FFF2-40B4-BE49-F238E27FC236}">
                <a16:creationId xmlns:a16="http://schemas.microsoft.com/office/drawing/2014/main" id="{0E0B848F-698C-44C3-860C-06DA0357730F}"/>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70071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47A-ED21-4AC3-90DA-E8B2BC67DC75}"/>
              </a:ext>
            </a:extLst>
          </p:cNvPr>
          <p:cNvSpPr>
            <a:spLocks noGrp="1"/>
          </p:cNvSpPr>
          <p:nvPr>
            <p:ph type="title"/>
          </p:nvPr>
        </p:nvSpPr>
        <p:spPr/>
        <p:txBody>
          <a:bodyPr/>
          <a:lstStyle/>
          <a:p>
            <a:r>
              <a:rPr lang="en-GB" dirty="0"/>
              <a:t>Why we need a Calculated Field “Measure”?</a:t>
            </a:r>
          </a:p>
        </p:txBody>
      </p:sp>
      <p:sp>
        <p:nvSpPr>
          <p:cNvPr id="3" name="Content Placeholder 2">
            <a:extLst>
              <a:ext uri="{FF2B5EF4-FFF2-40B4-BE49-F238E27FC236}">
                <a16:creationId xmlns:a16="http://schemas.microsoft.com/office/drawing/2014/main" id="{7474764F-0649-48E5-8F24-3310ED3FCBA3}"/>
              </a:ext>
            </a:extLst>
          </p:cNvPr>
          <p:cNvSpPr>
            <a:spLocks noGrp="1"/>
          </p:cNvSpPr>
          <p:nvPr>
            <p:ph idx="1"/>
          </p:nvPr>
        </p:nvSpPr>
        <p:spPr/>
        <p:txBody>
          <a:bodyPr>
            <a:normAutofit lnSpcReduction="10000"/>
          </a:bodyPr>
          <a:lstStyle/>
          <a:p>
            <a:pPr marL="0" indent="0">
              <a:buNone/>
            </a:pPr>
            <a:endParaRPr lang="en-GB" dirty="0">
              <a:solidFill>
                <a:srgbClr val="000000"/>
              </a:solidFill>
              <a:latin typeface="Calibri" panose="020F0502020204030204" pitchFamily="34" charset="0"/>
            </a:endParaRPr>
          </a:p>
          <a:p>
            <a:pPr marL="0" indent="0">
              <a:buNone/>
            </a:pPr>
            <a:r>
              <a:rPr lang="en-GB" dirty="0">
                <a:solidFill>
                  <a:srgbClr val="000000"/>
                </a:solidFill>
                <a:latin typeface="Calibri" panose="020F0502020204030204" pitchFamily="34" charset="0"/>
              </a:rPr>
              <a:t>If you have the choice between drag and drop to SUM in a Pivot (called implicit formula) and making a Calculated Field with SUM function (called Explicit formula), it is better to use explicit because:</a:t>
            </a: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It is ready for use </a:t>
            </a:r>
          </a:p>
          <a:p>
            <a:r>
              <a:rPr lang="en-GB" dirty="0">
                <a:solidFill>
                  <a:srgbClr val="000000"/>
                </a:solidFill>
                <a:latin typeface="Calibri" panose="020F0502020204030204" pitchFamily="34" charset="0"/>
              </a:rPr>
              <a:t>It is formatted</a:t>
            </a:r>
          </a:p>
          <a:p>
            <a:r>
              <a:rPr lang="en-GB" dirty="0">
                <a:solidFill>
                  <a:srgbClr val="000000"/>
                </a:solidFill>
                <a:latin typeface="Calibri" panose="020F0502020204030204" pitchFamily="34" charset="0"/>
              </a:rPr>
              <a:t>It is tailored to a specific value you want for reporting</a:t>
            </a:r>
            <a:endParaRPr lang="en-GB" dirty="0"/>
          </a:p>
        </p:txBody>
      </p:sp>
      <p:sp>
        <p:nvSpPr>
          <p:cNvPr id="4" name="Footer Placeholder 3">
            <a:extLst>
              <a:ext uri="{FF2B5EF4-FFF2-40B4-BE49-F238E27FC236}">
                <a16:creationId xmlns:a16="http://schemas.microsoft.com/office/drawing/2014/main" id="{8E699AAC-2C5E-4EA8-9AB0-816B33CCDEF0}"/>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938570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A131FC-C056-4C70-A7B5-7322DE3B8136}"/>
              </a:ext>
            </a:extLst>
          </p:cNvPr>
          <p:cNvSpPr>
            <a:spLocks noGrp="1"/>
          </p:cNvSpPr>
          <p:nvPr>
            <p:ph type="body" idx="1"/>
          </p:nvPr>
        </p:nvSpPr>
        <p:spPr/>
        <p:txBody>
          <a:bodyPr>
            <a:normAutofit/>
          </a:bodyPr>
          <a:lstStyle/>
          <a:p>
            <a:r>
              <a:rPr lang="en-GB" sz="4000" dirty="0"/>
              <a:t>Get the following calculated field</a:t>
            </a:r>
          </a:p>
        </p:txBody>
      </p:sp>
      <p:sp>
        <p:nvSpPr>
          <p:cNvPr id="4" name="Footer Placeholder 3">
            <a:extLst>
              <a:ext uri="{FF2B5EF4-FFF2-40B4-BE49-F238E27FC236}">
                <a16:creationId xmlns:a16="http://schemas.microsoft.com/office/drawing/2014/main" id="{63144A6F-8D09-402C-9BB0-D69CA4496083}"/>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403054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8982" b="11564"/>
          <a:stretch/>
        </p:blipFill>
        <p:spPr>
          <a:xfrm>
            <a:off x="320668" y="0"/>
            <a:ext cx="6712979" cy="6545459"/>
          </a:xfrm>
          <a:prstGeom prst="rect">
            <a:avLst/>
          </a:prstGeom>
        </p:spPr>
      </p:pic>
      <p:grpSp>
        <p:nvGrpSpPr>
          <p:cNvPr id="4" name="Group 3">
            <a:extLst>
              <a:ext uri="{FF2B5EF4-FFF2-40B4-BE49-F238E27FC236}">
                <a16:creationId xmlns:a16="http://schemas.microsoft.com/office/drawing/2014/main" id="{00000000-0008-0000-0300-00000B000000}"/>
              </a:ext>
            </a:extLst>
          </p:cNvPr>
          <p:cNvGrpSpPr/>
          <p:nvPr/>
        </p:nvGrpSpPr>
        <p:grpSpPr>
          <a:xfrm>
            <a:off x="4714042" y="508321"/>
            <a:ext cx="4121416" cy="5803577"/>
            <a:chOff x="6956451" y="483020"/>
            <a:chExt cx="4127770" cy="5943260"/>
          </a:xfrm>
        </p:grpSpPr>
        <p:cxnSp>
          <p:nvCxnSpPr>
            <p:cNvPr id="6" name="Straight Arrow Connector 5">
              <a:extLst>
                <a:ext uri="{FF2B5EF4-FFF2-40B4-BE49-F238E27FC236}">
                  <a16:creationId xmlns:a16="http://schemas.microsoft.com/office/drawing/2014/main" id="{00000000-0008-0000-0300-000006000000}"/>
                </a:ext>
              </a:extLst>
            </p:cNvPr>
            <p:cNvCxnSpPr>
              <a:cxnSpLocks/>
            </p:cNvCxnSpPr>
            <p:nvPr/>
          </p:nvCxnSpPr>
          <p:spPr>
            <a:xfrm flipH="1">
              <a:off x="7255135" y="903819"/>
              <a:ext cx="2964446" cy="113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0000000-0008-0000-0300-000008000000}"/>
                </a:ext>
              </a:extLst>
            </p:cNvPr>
            <p:cNvCxnSpPr>
              <a:cxnSpLocks/>
            </p:cNvCxnSpPr>
            <p:nvPr/>
          </p:nvCxnSpPr>
          <p:spPr>
            <a:xfrm flipH="1">
              <a:off x="6956451" y="1197832"/>
              <a:ext cx="3744594" cy="5228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0000000-0008-0000-0300-00000A000000}"/>
                </a:ext>
              </a:extLst>
            </p:cNvPr>
            <p:cNvSpPr/>
            <p:nvPr/>
          </p:nvSpPr>
          <p:spPr>
            <a:xfrm>
              <a:off x="9439933" y="483020"/>
              <a:ext cx="1644288" cy="13674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00"/>
            </a:p>
          </p:txBody>
        </p:sp>
        <p:sp>
          <p:nvSpPr>
            <p:cNvPr id="9" name="Rectangle 8">
              <a:extLst>
                <a:ext uri="{FF2B5EF4-FFF2-40B4-BE49-F238E27FC236}">
                  <a16:creationId xmlns:a16="http://schemas.microsoft.com/office/drawing/2014/main" id="{00000000-0008-0000-0300-000009000000}"/>
                </a:ext>
              </a:extLst>
            </p:cNvPr>
            <p:cNvSpPr/>
            <p:nvPr/>
          </p:nvSpPr>
          <p:spPr>
            <a:xfrm>
              <a:off x="9415619" y="907292"/>
              <a:ext cx="1668602" cy="37822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0" cap="none" spc="0" dirty="0">
                  <a:ln w="0"/>
                  <a:solidFill>
                    <a:schemeClr val="tx1"/>
                  </a:solidFill>
                  <a:effectLst>
                    <a:outerShdw blurRad="38100" dist="19050" dir="2700000" algn="tl" rotWithShape="0">
                      <a:schemeClr val="dk1">
                        <a:alpha val="40000"/>
                      </a:schemeClr>
                    </a:outerShdw>
                  </a:effectLst>
                </a:rPr>
                <a:t>Calculated Field</a:t>
              </a:r>
            </a:p>
          </p:txBody>
        </p:sp>
      </p:grpSp>
      <p:sp>
        <p:nvSpPr>
          <p:cNvPr id="15" name="Footer Placeholder 14">
            <a:extLst>
              <a:ext uri="{FF2B5EF4-FFF2-40B4-BE49-F238E27FC236}">
                <a16:creationId xmlns:a16="http://schemas.microsoft.com/office/drawing/2014/main" id="{D1268920-23FF-4028-B4BD-4585ED362990}"/>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987237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EC5A7-BC8B-4216-82CB-C6B6B1B1D469}"/>
              </a:ext>
            </a:extLst>
          </p:cNvPr>
          <p:cNvSpPr>
            <a:spLocks noGrp="1"/>
          </p:cNvSpPr>
          <p:nvPr>
            <p:ph type="title"/>
          </p:nvPr>
        </p:nvSpPr>
        <p:spPr/>
        <p:txBody>
          <a:bodyPr/>
          <a:lstStyle/>
          <a:p>
            <a:r>
              <a:rPr lang="en-GB" dirty="0"/>
              <a:t>Format calculated field to show £ an whole number</a:t>
            </a:r>
          </a:p>
        </p:txBody>
      </p:sp>
      <p:sp>
        <p:nvSpPr>
          <p:cNvPr id="4" name="Footer Placeholder 3">
            <a:extLst>
              <a:ext uri="{FF2B5EF4-FFF2-40B4-BE49-F238E27FC236}">
                <a16:creationId xmlns:a16="http://schemas.microsoft.com/office/drawing/2014/main" id="{BBC5B30D-8867-4BDC-AF7C-8EA6D1FACADC}"/>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76700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8F80-3FFD-4CA6-BB22-D10CEB5DC50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88BE622-8C63-4EAA-B84D-5EC78CA0A56E}"/>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F766EB17-B6C1-4136-AE1E-B8C995C9618E}"/>
              </a:ext>
            </a:extLst>
          </p:cNvPr>
          <p:cNvSpPr>
            <a:spLocks noGrp="1"/>
          </p:cNvSpPr>
          <p:nvPr>
            <p:ph type="ftr" sz="quarter" idx="11"/>
          </p:nvPr>
        </p:nvSpPr>
        <p:spPr/>
        <p:txBody>
          <a:bodyPr/>
          <a:lstStyle/>
          <a:p>
            <a:r>
              <a:rPr lang="en-GB"/>
              <a:t>BI Using Excel - Samar Gad 2018</a:t>
            </a:r>
          </a:p>
        </p:txBody>
      </p:sp>
      <p:pic>
        <p:nvPicPr>
          <p:cNvPr id="5" name="Picture 4">
            <a:extLst>
              <a:ext uri="{FF2B5EF4-FFF2-40B4-BE49-F238E27FC236}">
                <a16:creationId xmlns:a16="http://schemas.microsoft.com/office/drawing/2014/main" id="{C3154868-F0A2-421D-8C86-40D645785B2F}"/>
              </a:ext>
            </a:extLst>
          </p:cNvPr>
          <p:cNvPicPr>
            <a:picLocks noChangeAspect="1"/>
          </p:cNvPicPr>
          <p:nvPr/>
        </p:nvPicPr>
        <p:blipFill rotWithShape="1">
          <a:blip r:embed="rId2"/>
          <a:srcRect t="4218" r="35146" b="24153"/>
          <a:stretch/>
        </p:blipFill>
        <p:spPr>
          <a:xfrm>
            <a:off x="0" y="136524"/>
            <a:ext cx="9144000" cy="5763509"/>
          </a:xfrm>
          <a:prstGeom prst="rect">
            <a:avLst/>
          </a:prstGeom>
        </p:spPr>
      </p:pic>
      <p:sp>
        <p:nvSpPr>
          <p:cNvPr id="6" name="TextBox 5">
            <a:extLst>
              <a:ext uri="{FF2B5EF4-FFF2-40B4-BE49-F238E27FC236}">
                <a16:creationId xmlns:a16="http://schemas.microsoft.com/office/drawing/2014/main" id="{9D96D3A0-CE3E-4A40-978D-7B291A1187C7}"/>
              </a:ext>
            </a:extLst>
          </p:cNvPr>
          <p:cNvSpPr txBox="1"/>
          <p:nvPr/>
        </p:nvSpPr>
        <p:spPr>
          <a:xfrm>
            <a:off x="3439774" y="461467"/>
            <a:ext cx="2254928" cy="923330"/>
          </a:xfrm>
          <a:prstGeom prst="rect">
            <a:avLst/>
          </a:prstGeom>
          <a:noFill/>
        </p:spPr>
        <p:txBody>
          <a:bodyPr wrap="square" rtlCol="0">
            <a:spAutoFit/>
          </a:bodyPr>
          <a:lstStyle/>
          <a:p>
            <a:r>
              <a:rPr lang="en-GB" dirty="0"/>
              <a:t>You can find any measures created here</a:t>
            </a:r>
          </a:p>
        </p:txBody>
      </p:sp>
      <p:sp>
        <p:nvSpPr>
          <p:cNvPr id="7" name="Rectangle 6">
            <a:extLst>
              <a:ext uri="{FF2B5EF4-FFF2-40B4-BE49-F238E27FC236}">
                <a16:creationId xmlns:a16="http://schemas.microsoft.com/office/drawing/2014/main" id="{512E68E7-D31F-4269-9142-FFBD87D40205}"/>
              </a:ext>
            </a:extLst>
          </p:cNvPr>
          <p:cNvSpPr/>
          <p:nvPr/>
        </p:nvSpPr>
        <p:spPr>
          <a:xfrm>
            <a:off x="488272" y="461466"/>
            <a:ext cx="615010" cy="7281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695A63-676D-4469-874E-FC35B3D0F7F8}"/>
              </a:ext>
            </a:extLst>
          </p:cNvPr>
          <p:cNvSpPr/>
          <p:nvPr/>
        </p:nvSpPr>
        <p:spPr>
          <a:xfrm>
            <a:off x="5017362" y="2050691"/>
            <a:ext cx="2999173" cy="630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726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7F9B9A5-3F15-4CE2-8EB9-B011BAB2D3D2}"/>
              </a:ext>
            </a:extLst>
          </p:cNvPr>
          <p:cNvSpPr>
            <a:spLocks noGrp="1"/>
          </p:cNvSpPr>
          <p:nvPr>
            <p:ph idx="1"/>
          </p:nvPr>
        </p:nvSpPr>
        <p:spPr>
          <a:xfrm>
            <a:off x="380075" y="573873"/>
            <a:ext cx="7886700" cy="5303143"/>
          </a:xfrm>
        </p:spPr>
        <p:txBody>
          <a:bodyPr/>
          <a:lstStyle/>
          <a:p>
            <a:pPr marL="0" indent="0">
              <a:buNone/>
            </a:pPr>
            <a:r>
              <a:rPr lang="en-GB" dirty="0"/>
              <a:t>Save and Get the following pivot tables and charts using the data model you created. </a:t>
            </a:r>
          </a:p>
        </p:txBody>
      </p:sp>
      <p:sp>
        <p:nvSpPr>
          <p:cNvPr id="4" name="Footer Placeholder 3">
            <a:extLst>
              <a:ext uri="{FF2B5EF4-FFF2-40B4-BE49-F238E27FC236}">
                <a16:creationId xmlns:a16="http://schemas.microsoft.com/office/drawing/2014/main" id="{2D010E6C-3569-4CC8-B845-EE4E999AF95E}"/>
              </a:ext>
            </a:extLst>
          </p:cNvPr>
          <p:cNvSpPr>
            <a:spLocks noGrp="1"/>
          </p:cNvSpPr>
          <p:nvPr>
            <p:ph type="ftr" sz="quarter" idx="11"/>
          </p:nvPr>
        </p:nvSpPr>
        <p:spPr/>
        <p:txBody>
          <a:bodyPr/>
          <a:lstStyle/>
          <a:p>
            <a:r>
              <a:rPr lang="en-GB"/>
              <a:t>BI Using Excel - Samar Gad 2018</a:t>
            </a:r>
          </a:p>
        </p:txBody>
      </p:sp>
      <p:pic>
        <p:nvPicPr>
          <p:cNvPr id="10" name="Picture 9">
            <a:extLst>
              <a:ext uri="{FF2B5EF4-FFF2-40B4-BE49-F238E27FC236}">
                <a16:creationId xmlns:a16="http://schemas.microsoft.com/office/drawing/2014/main" id="{13FD4EB9-2F36-4F90-ACA6-257736963E22}"/>
              </a:ext>
            </a:extLst>
          </p:cNvPr>
          <p:cNvPicPr>
            <a:picLocks noChangeAspect="1"/>
          </p:cNvPicPr>
          <p:nvPr/>
        </p:nvPicPr>
        <p:blipFill rotWithShape="1">
          <a:blip r:embed="rId2"/>
          <a:srcRect t="2385" r="27767" b="64649"/>
          <a:stretch/>
        </p:blipFill>
        <p:spPr>
          <a:xfrm>
            <a:off x="51601" y="1740022"/>
            <a:ext cx="8921924" cy="2290440"/>
          </a:xfrm>
          <a:prstGeom prst="rect">
            <a:avLst/>
          </a:prstGeom>
        </p:spPr>
      </p:pic>
      <p:sp>
        <p:nvSpPr>
          <p:cNvPr id="11" name="Rectangle 10">
            <a:extLst>
              <a:ext uri="{FF2B5EF4-FFF2-40B4-BE49-F238E27FC236}">
                <a16:creationId xmlns:a16="http://schemas.microsoft.com/office/drawing/2014/main" id="{FF0483D4-2ED4-4FB3-BA6B-3FD3791D1B7C}"/>
              </a:ext>
            </a:extLst>
          </p:cNvPr>
          <p:cNvSpPr/>
          <p:nvPr/>
        </p:nvSpPr>
        <p:spPr>
          <a:xfrm>
            <a:off x="3401627" y="1926404"/>
            <a:ext cx="611080" cy="630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854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090E-349E-4BB9-BE85-271FC24E2DF2}"/>
              </a:ext>
            </a:extLst>
          </p:cNvPr>
          <p:cNvSpPr>
            <a:spLocks noGrp="1"/>
          </p:cNvSpPr>
          <p:nvPr>
            <p:ph type="title"/>
          </p:nvPr>
        </p:nvSpPr>
        <p:spPr/>
        <p:txBody>
          <a:bodyPr/>
          <a:lstStyle/>
          <a:p>
            <a:r>
              <a:rPr lang="en-GB" dirty="0"/>
              <a:t>Or you can get pivot tables from here:</a:t>
            </a:r>
          </a:p>
        </p:txBody>
      </p:sp>
      <p:sp>
        <p:nvSpPr>
          <p:cNvPr id="4" name="Footer Placeholder 3">
            <a:extLst>
              <a:ext uri="{FF2B5EF4-FFF2-40B4-BE49-F238E27FC236}">
                <a16:creationId xmlns:a16="http://schemas.microsoft.com/office/drawing/2014/main" id="{D42241B7-882D-4D91-85E4-42772F0476D5}"/>
              </a:ext>
            </a:extLst>
          </p:cNvPr>
          <p:cNvSpPr>
            <a:spLocks noGrp="1"/>
          </p:cNvSpPr>
          <p:nvPr>
            <p:ph type="ftr" sz="quarter" idx="11"/>
          </p:nvPr>
        </p:nvSpPr>
        <p:spPr/>
        <p:txBody>
          <a:bodyPr/>
          <a:lstStyle/>
          <a:p>
            <a:r>
              <a:rPr lang="en-GB"/>
              <a:t>BI Using Excel - Samar Gad 2018</a:t>
            </a:r>
          </a:p>
        </p:txBody>
      </p:sp>
      <p:pic>
        <p:nvPicPr>
          <p:cNvPr id="5" name="Picture 4">
            <a:extLst>
              <a:ext uri="{FF2B5EF4-FFF2-40B4-BE49-F238E27FC236}">
                <a16:creationId xmlns:a16="http://schemas.microsoft.com/office/drawing/2014/main" id="{F78D0242-C37A-4992-A334-04A5C9661BE5}"/>
              </a:ext>
            </a:extLst>
          </p:cNvPr>
          <p:cNvPicPr>
            <a:picLocks noChangeAspect="1"/>
          </p:cNvPicPr>
          <p:nvPr/>
        </p:nvPicPr>
        <p:blipFill rotWithShape="1">
          <a:blip r:embed="rId2"/>
          <a:srcRect r="66893" b="77984"/>
          <a:stretch/>
        </p:blipFill>
        <p:spPr>
          <a:xfrm>
            <a:off x="559294" y="1761710"/>
            <a:ext cx="5258166" cy="1966911"/>
          </a:xfrm>
          <a:prstGeom prst="rect">
            <a:avLst/>
          </a:prstGeom>
        </p:spPr>
      </p:pic>
      <p:sp>
        <p:nvSpPr>
          <p:cNvPr id="6" name="Rectangle 5">
            <a:extLst>
              <a:ext uri="{FF2B5EF4-FFF2-40B4-BE49-F238E27FC236}">
                <a16:creationId xmlns:a16="http://schemas.microsoft.com/office/drawing/2014/main" id="{FAB69D1C-881C-4FAF-9C47-349F54183E3B}"/>
              </a:ext>
            </a:extLst>
          </p:cNvPr>
          <p:cNvSpPr/>
          <p:nvPr/>
        </p:nvSpPr>
        <p:spPr>
          <a:xfrm>
            <a:off x="566507" y="2429982"/>
            <a:ext cx="720755" cy="899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30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BF48-92D6-48DC-A684-66A5C75F7F29}"/>
              </a:ext>
            </a:extLst>
          </p:cNvPr>
          <p:cNvSpPr>
            <a:spLocks noGrp="1"/>
          </p:cNvSpPr>
          <p:nvPr>
            <p:ph type="title"/>
          </p:nvPr>
        </p:nvSpPr>
        <p:spPr/>
        <p:txBody>
          <a:bodyPr/>
          <a:lstStyle/>
          <a:p>
            <a:r>
              <a:rPr lang="en-GB" dirty="0"/>
              <a:t>Pivot tables/charts required:</a:t>
            </a:r>
          </a:p>
        </p:txBody>
      </p:sp>
      <p:sp>
        <p:nvSpPr>
          <p:cNvPr id="3" name="Content Placeholder 2">
            <a:extLst>
              <a:ext uri="{FF2B5EF4-FFF2-40B4-BE49-F238E27FC236}">
                <a16:creationId xmlns:a16="http://schemas.microsoft.com/office/drawing/2014/main" id="{47841DA3-59E1-4135-AA81-346E3F9094F6}"/>
              </a:ext>
            </a:extLst>
          </p:cNvPr>
          <p:cNvSpPr>
            <a:spLocks noGrp="1"/>
          </p:cNvSpPr>
          <p:nvPr>
            <p:ph idx="1"/>
          </p:nvPr>
        </p:nvSpPr>
        <p:spPr/>
        <p:txBody>
          <a:bodyPr>
            <a:normAutofit fontScale="85000" lnSpcReduction="20000"/>
          </a:bodyPr>
          <a:lstStyle/>
          <a:p>
            <a:r>
              <a:rPr lang="en-GB" dirty="0"/>
              <a:t>PT1: Total units per region</a:t>
            </a:r>
          </a:p>
          <a:p>
            <a:r>
              <a:rPr lang="en-GB" dirty="0"/>
              <a:t>PT2: Total Net Revenues per product</a:t>
            </a:r>
          </a:p>
          <a:p>
            <a:r>
              <a:rPr lang="en-GB" dirty="0"/>
              <a:t>Conditionally format total net revenues to show </a:t>
            </a:r>
            <a:r>
              <a:rPr lang="en-US" dirty="0"/>
              <a:t>Green Bar to all cells showing Sum Net Revenues values for product</a:t>
            </a:r>
          </a:p>
          <a:p>
            <a:r>
              <a:rPr lang="en-GB" dirty="0"/>
              <a:t>Chart 1: based on PT2, insert horizontal bar chart to show total net revenues per product every year.  Automate its title to show year. Hint: insert date “showing Year as a filter in a new pivot table”</a:t>
            </a:r>
          </a:p>
          <a:p>
            <a:r>
              <a:rPr lang="en-GB" dirty="0"/>
              <a:t>PT3: Total Net Revenues per region</a:t>
            </a:r>
          </a:p>
          <a:p>
            <a:r>
              <a:rPr lang="en-GB" dirty="0"/>
              <a:t>Chart 2: based on PT3, insert 3D clustered bar chart and automate its title to show year. </a:t>
            </a:r>
          </a:p>
          <a:p>
            <a:r>
              <a:rPr lang="en-GB" dirty="0"/>
              <a:t>Insert a slicer for Date (year)</a:t>
            </a:r>
          </a:p>
          <a:p>
            <a:r>
              <a:rPr lang="en-GB" dirty="0"/>
              <a:t>Create a Dashboard </a:t>
            </a:r>
          </a:p>
          <a:p>
            <a:pPr marL="0" indent="0">
              <a:buNone/>
            </a:pPr>
            <a:endParaRPr lang="en-GB" dirty="0"/>
          </a:p>
        </p:txBody>
      </p:sp>
      <p:sp>
        <p:nvSpPr>
          <p:cNvPr id="4" name="Footer Placeholder 3">
            <a:extLst>
              <a:ext uri="{FF2B5EF4-FFF2-40B4-BE49-F238E27FC236}">
                <a16:creationId xmlns:a16="http://schemas.microsoft.com/office/drawing/2014/main" id="{03F133C1-E858-433E-84D2-11B5F2D80ED8}"/>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85789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D178B-C00A-4664-BDD2-B166A0C8989B}"/>
              </a:ext>
            </a:extLst>
          </p:cNvPr>
          <p:cNvSpPr>
            <a:spLocks noGrp="1"/>
          </p:cNvSpPr>
          <p:nvPr>
            <p:ph idx="1"/>
          </p:nvPr>
        </p:nvSpPr>
        <p:spPr/>
        <p:txBody>
          <a:bodyPr/>
          <a:lstStyle/>
          <a:p>
            <a:pPr marL="0" indent="0">
              <a:buNone/>
            </a:pPr>
            <a:endParaRPr lang="en-GB" dirty="0"/>
          </a:p>
          <a:p>
            <a:pPr marL="0" indent="0">
              <a:buNone/>
            </a:pPr>
            <a:r>
              <a:rPr lang="en-GB" dirty="0"/>
              <a:t>My Website:	</a:t>
            </a:r>
          </a:p>
          <a:p>
            <a:pPr marL="0" indent="0">
              <a:buNone/>
            </a:pPr>
            <a:r>
              <a:rPr lang="en-GB" dirty="0"/>
              <a:t>https://drsamargad.wixsite.com/sgad/training	</a:t>
            </a:r>
          </a:p>
          <a:p>
            <a:pPr marL="0" indent="0">
              <a:buNone/>
            </a:pPr>
            <a:endParaRPr lang="en-GB" dirty="0"/>
          </a:p>
        </p:txBody>
      </p:sp>
      <p:sp>
        <p:nvSpPr>
          <p:cNvPr id="4" name="Footer Placeholder 3">
            <a:extLst>
              <a:ext uri="{FF2B5EF4-FFF2-40B4-BE49-F238E27FC236}">
                <a16:creationId xmlns:a16="http://schemas.microsoft.com/office/drawing/2014/main" id="{3CDEBBDD-CD8A-44FF-BBC8-CB599F7A1536}"/>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83498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43EE3-C381-40AB-9A7B-739998258EDC}"/>
              </a:ext>
            </a:extLst>
          </p:cNvPr>
          <p:cNvPicPr>
            <a:picLocks noChangeAspect="1"/>
          </p:cNvPicPr>
          <p:nvPr/>
        </p:nvPicPr>
        <p:blipFill rotWithShape="1">
          <a:blip r:embed="rId2"/>
          <a:srcRect r="89903" b="83796"/>
          <a:stretch/>
        </p:blipFill>
        <p:spPr>
          <a:xfrm>
            <a:off x="0" y="653487"/>
            <a:ext cx="2601157" cy="2348053"/>
          </a:xfrm>
          <a:prstGeom prst="rect">
            <a:avLst/>
          </a:prstGeom>
        </p:spPr>
      </p:pic>
      <p:pic>
        <p:nvPicPr>
          <p:cNvPr id="4" name="Picture 3">
            <a:extLst>
              <a:ext uri="{FF2B5EF4-FFF2-40B4-BE49-F238E27FC236}">
                <a16:creationId xmlns:a16="http://schemas.microsoft.com/office/drawing/2014/main" id="{DC70FEFE-9177-4181-89E9-D96311982B1C}"/>
              </a:ext>
            </a:extLst>
          </p:cNvPr>
          <p:cNvPicPr>
            <a:picLocks noChangeAspect="1"/>
          </p:cNvPicPr>
          <p:nvPr/>
        </p:nvPicPr>
        <p:blipFill rotWithShape="1">
          <a:blip r:embed="rId3"/>
          <a:srcRect r="91262" b="35280"/>
          <a:stretch/>
        </p:blipFill>
        <p:spPr>
          <a:xfrm>
            <a:off x="2487642" y="653487"/>
            <a:ext cx="1145218" cy="4771401"/>
          </a:xfrm>
          <a:prstGeom prst="rect">
            <a:avLst/>
          </a:prstGeom>
        </p:spPr>
      </p:pic>
      <p:pic>
        <p:nvPicPr>
          <p:cNvPr id="6" name="Picture 5">
            <a:extLst>
              <a:ext uri="{FF2B5EF4-FFF2-40B4-BE49-F238E27FC236}">
                <a16:creationId xmlns:a16="http://schemas.microsoft.com/office/drawing/2014/main" id="{391EFB75-1AE7-43DE-8477-69C3BFCBD403}"/>
              </a:ext>
            </a:extLst>
          </p:cNvPr>
          <p:cNvPicPr>
            <a:picLocks noChangeAspect="1"/>
          </p:cNvPicPr>
          <p:nvPr/>
        </p:nvPicPr>
        <p:blipFill rotWithShape="1">
          <a:blip r:embed="rId4"/>
          <a:srcRect l="23398" t="8706" r="67184" b="45644"/>
          <a:stretch/>
        </p:blipFill>
        <p:spPr>
          <a:xfrm>
            <a:off x="3667618" y="635944"/>
            <a:ext cx="1639108" cy="4469353"/>
          </a:xfrm>
          <a:prstGeom prst="rect">
            <a:avLst/>
          </a:prstGeom>
        </p:spPr>
      </p:pic>
      <p:pic>
        <p:nvPicPr>
          <p:cNvPr id="7" name="Picture 6">
            <a:extLst>
              <a:ext uri="{FF2B5EF4-FFF2-40B4-BE49-F238E27FC236}">
                <a16:creationId xmlns:a16="http://schemas.microsoft.com/office/drawing/2014/main" id="{D1C5412E-E665-41B6-B8A5-9F2C531A2064}"/>
              </a:ext>
            </a:extLst>
          </p:cNvPr>
          <p:cNvPicPr>
            <a:picLocks noChangeAspect="1"/>
          </p:cNvPicPr>
          <p:nvPr/>
        </p:nvPicPr>
        <p:blipFill rotWithShape="1">
          <a:blip r:embed="rId5"/>
          <a:srcRect l="33301" t="66354" r="50000" b="4131"/>
          <a:stretch/>
        </p:blipFill>
        <p:spPr>
          <a:xfrm>
            <a:off x="5625614" y="909044"/>
            <a:ext cx="2405848" cy="2391862"/>
          </a:xfrm>
          <a:prstGeom prst="rect">
            <a:avLst/>
          </a:prstGeom>
        </p:spPr>
      </p:pic>
      <p:pic>
        <p:nvPicPr>
          <p:cNvPr id="8" name="Picture 7">
            <a:extLst>
              <a:ext uri="{FF2B5EF4-FFF2-40B4-BE49-F238E27FC236}">
                <a16:creationId xmlns:a16="http://schemas.microsoft.com/office/drawing/2014/main" id="{5ECFFA9E-22CE-4806-A972-C4C460259B99}"/>
              </a:ext>
            </a:extLst>
          </p:cNvPr>
          <p:cNvPicPr>
            <a:picLocks noChangeAspect="1"/>
          </p:cNvPicPr>
          <p:nvPr/>
        </p:nvPicPr>
        <p:blipFill rotWithShape="1">
          <a:blip r:embed="rId6"/>
          <a:srcRect l="20097" t="28900" r="30971" b="41758"/>
          <a:stretch/>
        </p:blipFill>
        <p:spPr>
          <a:xfrm>
            <a:off x="3603461" y="4743996"/>
            <a:ext cx="5774668" cy="1947805"/>
          </a:xfrm>
          <a:prstGeom prst="rect">
            <a:avLst/>
          </a:prstGeom>
        </p:spPr>
      </p:pic>
      <p:sp>
        <p:nvSpPr>
          <p:cNvPr id="9" name="Rectangle 8">
            <a:extLst>
              <a:ext uri="{FF2B5EF4-FFF2-40B4-BE49-F238E27FC236}">
                <a16:creationId xmlns:a16="http://schemas.microsoft.com/office/drawing/2014/main" id="{4AEAE071-DDF7-4F3D-A316-94D6DB709163}"/>
              </a:ext>
            </a:extLst>
          </p:cNvPr>
          <p:cNvSpPr/>
          <p:nvPr/>
        </p:nvSpPr>
        <p:spPr>
          <a:xfrm>
            <a:off x="222480" y="3284361"/>
            <a:ext cx="2087209" cy="319196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Before you start you need to add POWER PIVOT FOR EXCEL to your ribbon. Follow screenshots order to get the relevant tab.</a:t>
            </a:r>
          </a:p>
        </p:txBody>
      </p:sp>
      <p:sp>
        <p:nvSpPr>
          <p:cNvPr id="11" name="Rectangle 10">
            <a:extLst>
              <a:ext uri="{FF2B5EF4-FFF2-40B4-BE49-F238E27FC236}">
                <a16:creationId xmlns:a16="http://schemas.microsoft.com/office/drawing/2014/main" id="{CD09A065-F9E8-4E16-897B-3B1B3DFBE05F}"/>
              </a:ext>
            </a:extLst>
          </p:cNvPr>
          <p:cNvSpPr/>
          <p:nvPr/>
        </p:nvSpPr>
        <p:spPr>
          <a:xfrm>
            <a:off x="985421" y="1384917"/>
            <a:ext cx="1467463" cy="763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 Click File tab</a:t>
            </a:r>
          </a:p>
        </p:txBody>
      </p:sp>
      <p:sp>
        <p:nvSpPr>
          <p:cNvPr id="12" name="Rectangle 11">
            <a:extLst>
              <a:ext uri="{FF2B5EF4-FFF2-40B4-BE49-F238E27FC236}">
                <a16:creationId xmlns:a16="http://schemas.microsoft.com/office/drawing/2014/main" id="{421DB76D-C6DD-461F-9918-2BEF486574ED}"/>
              </a:ext>
            </a:extLst>
          </p:cNvPr>
          <p:cNvSpPr/>
          <p:nvPr/>
        </p:nvSpPr>
        <p:spPr>
          <a:xfrm>
            <a:off x="2516123" y="3856462"/>
            <a:ext cx="980812" cy="717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 Select options</a:t>
            </a:r>
          </a:p>
        </p:txBody>
      </p:sp>
      <p:sp>
        <p:nvSpPr>
          <p:cNvPr id="14" name="Rectangle 13">
            <a:extLst>
              <a:ext uri="{FF2B5EF4-FFF2-40B4-BE49-F238E27FC236}">
                <a16:creationId xmlns:a16="http://schemas.microsoft.com/office/drawing/2014/main" id="{81891C3E-4371-4C53-842F-16EF1C3D3EF6}"/>
              </a:ext>
            </a:extLst>
          </p:cNvPr>
          <p:cNvSpPr/>
          <p:nvPr/>
        </p:nvSpPr>
        <p:spPr>
          <a:xfrm>
            <a:off x="75524" y="1313894"/>
            <a:ext cx="794488" cy="452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4BA87C-747A-4BBC-AC08-C264188218F9}"/>
              </a:ext>
            </a:extLst>
          </p:cNvPr>
          <p:cNvSpPr/>
          <p:nvPr/>
        </p:nvSpPr>
        <p:spPr>
          <a:xfrm>
            <a:off x="2516123" y="4784514"/>
            <a:ext cx="794488" cy="452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F170D33-BF90-4097-B76A-E6726277DD83}"/>
              </a:ext>
            </a:extLst>
          </p:cNvPr>
          <p:cNvSpPr/>
          <p:nvPr/>
        </p:nvSpPr>
        <p:spPr>
          <a:xfrm>
            <a:off x="3673416" y="4121605"/>
            <a:ext cx="1484509" cy="452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64B8B7A-0EFD-4DAC-9F5A-B499ADC5E47E}"/>
              </a:ext>
            </a:extLst>
          </p:cNvPr>
          <p:cNvSpPr/>
          <p:nvPr/>
        </p:nvSpPr>
        <p:spPr>
          <a:xfrm>
            <a:off x="6034050" y="2176507"/>
            <a:ext cx="1997412" cy="452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8EEA864-D7E0-47E1-B984-13F4B08A0618}"/>
              </a:ext>
            </a:extLst>
          </p:cNvPr>
          <p:cNvSpPr/>
          <p:nvPr/>
        </p:nvSpPr>
        <p:spPr>
          <a:xfrm>
            <a:off x="3694734" y="5105298"/>
            <a:ext cx="4588131" cy="4077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6B8185C-F68D-4B93-A4AA-C92C6876C208}"/>
              </a:ext>
            </a:extLst>
          </p:cNvPr>
          <p:cNvSpPr/>
          <p:nvPr/>
        </p:nvSpPr>
        <p:spPr>
          <a:xfrm>
            <a:off x="3783027" y="2919166"/>
            <a:ext cx="1467463" cy="763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 Select Add-in</a:t>
            </a:r>
          </a:p>
        </p:txBody>
      </p:sp>
      <p:sp>
        <p:nvSpPr>
          <p:cNvPr id="20" name="Rectangle 19">
            <a:extLst>
              <a:ext uri="{FF2B5EF4-FFF2-40B4-BE49-F238E27FC236}">
                <a16:creationId xmlns:a16="http://schemas.microsoft.com/office/drawing/2014/main" id="{D134E76C-8F30-40CD-889D-0EB5AAEABF99}"/>
              </a:ext>
            </a:extLst>
          </p:cNvPr>
          <p:cNvSpPr/>
          <p:nvPr/>
        </p:nvSpPr>
        <p:spPr>
          <a:xfrm>
            <a:off x="7297730" y="1031288"/>
            <a:ext cx="1467463" cy="763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4- Select COM Add-ins and click GO</a:t>
            </a:r>
          </a:p>
        </p:txBody>
      </p:sp>
      <p:sp>
        <p:nvSpPr>
          <p:cNvPr id="21" name="Rectangle 20">
            <a:extLst>
              <a:ext uri="{FF2B5EF4-FFF2-40B4-BE49-F238E27FC236}">
                <a16:creationId xmlns:a16="http://schemas.microsoft.com/office/drawing/2014/main" id="{493B4CBB-D767-4E29-858F-BFDC1B8D1F20}"/>
              </a:ext>
            </a:extLst>
          </p:cNvPr>
          <p:cNvSpPr/>
          <p:nvPr/>
        </p:nvSpPr>
        <p:spPr>
          <a:xfrm>
            <a:off x="6747030" y="3994952"/>
            <a:ext cx="1828686" cy="1110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5-Tick Microsoft Power Pivot and click ok</a:t>
            </a:r>
          </a:p>
        </p:txBody>
      </p:sp>
      <p:sp>
        <p:nvSpPr>
          <p:cNvPr id="22" name="Footer Placeholder 21">
            <a:extLst>
              <a:ext uri="{FF2B5EF4-FFF2-40B4-BE49-F238E27FC236}">
                <a16:creationId xmlns:a16="http://schemas.microsoft.com/office/drawing/2014/main" id="{2F3E2208-BA22-4D4E-A77D-A330EDCC9838}"/>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25614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4AB7-77F3-4612-A846-809B50B88684}"/>
              </a:ext>
            </a:extLst>
          </p:cNvPr>
          <p:cNvSpPr>
            <a:spLocks noGrp="1"/>
          </p:cNvSpPr>
          <p:nvPr>
            <p:ph type="title"/>
          </p:nvPr>
        </p:nvSpPr>
        <p:spPr/>
        <p:txBody>
          <a:bodyPr/>
          <a:lstStyle/>
          <a:p>
            <a:r>
              <a:rPr lang="en-GB" dirty="0"/>
              <a:t>What is PowerPivot? (1/3)</a:t>
            </a:r>
          </a:p>
        </p:txBody>
      </p:sp>
      <p:sp>
        <p:nvSpPr>
          <p:cNvPr id="3" name="Content Placeholder 2">
            <a:extLst>
              <a:ext uri="{FF2B5EF4-FFF2-40B4-BE49-F238E27FC236}">
                <a16:creationId xmlns:a16="http://schemas.microsoft.com/office/drawing/2014/main" id="{B2019429-DD95-46F8-BD51-1AB5381D972E}"/>
              </a:ext>
            </a:extLst>
          </p:cNvPr>
          <p:cNvSpPr>
            <a:spLocks noGrp="1"/>
          </p:cNvSpPr>
          <p:nvPr>
            <p:ph idx="1"/>
          </p:nvPr>
        </p:nvSpPr>
        <p:spPr>
          <a:xfrm>
            <a:off x="628650" y="1825625"/>
            <a:ext cx="7886700" cy="4255580"/>
          </a:xfrm>
        </p:spPr>
        <p:txBody>
          <a:bodyPr>
            <a:noAutofit/>
          </a:bodyPr>
          <a:lstStyle/>
          <a:p>
            <a:pPr marL="0" indent="0">
              <a:lnSpc>
                <a:spcPct val="100000"/>
              </a:lnSpc>
              <a:spcBef>
                <a:spcPts val="0"/>
              </a:spcBef>
              <a:buNone/>
            </a:pPr>
            <a:r>
              <a:rPr lang="en-GB" sz="2400" dirty="0"/>
              <a:t>Report Building System that has these benefits above and beyond Normal Excel:</a:t>
            </a:r>
          </a:p>
          <a:p>
            <a:pPr marL="0" indent="0">
              <a:lnSpc>
                <a:spcPct val="100000"/>
              </a:lnSpc>
              <a:spcBef>
                <a:spcPts val="0"/>
              </a:spcBef>
              <a:buNone/>
            </a:pPr>
            <a:endParaRPr lang="en-GB" sz="2400" dirty="0"/>
          </a:p>
          <a:p>
            <a:pPr marL="0" indent="0">
              <a:lnSpc>
                <a:spcPct val="100000"/>
              </a:lnSpc>
              <a:spcBef>
                <a:spcPts val="0"/>
              </a:spcBef>
              <a:buNone/>
            </a:pPr>
            <a:r>
              <a:rPr lang="en-GB" sz="2400" dirty="0"/>
              <a:t>1) PowerPivot uses the PivotTable User Interface</a:t>
            </a:r>
          </a:p>
          <a:p>
            <a:pPr marL="0" indent="0">
              <a:lnSpc>
                <a:spcPct val="100000"/>
              </a:lnSpc>
              <a:spcBef>
                <a:spcPts val="0"/>
              </a:spcBef>
              <a:buNone/>
            </a:pPr>
            <a:r>
              <a:rPr lang="en-GB" sz="2400" dirty="0"/>
              <a:t>2) PowerPivot uses an in memory Columnar Database that allows large data sets and fast formula calculating speed.</a:t>
            </a:r>
          </a:p>
          <a:p>
            <a:pPr marL="0" indent="0">
              <a:lnSpc>
                <a:spcPct val="100000"/>
              </a:lnSpc>
              <a:spcBef>
                <a:spcPts val="0"/>
              </a:spcBef>
              <a:buNone/>
            </a:pPr>
            <a:r>
              <a:rPr lang="en-GB" sz="2400" dirty="0"/>
              <a:t>3) Can handle very large data sets (Safely handles 100 Million rows)</a:t>
            </a:r>
          </a:p>
          <a:p>
            <a:pPr marL="0" indent="0">
              <a:lnSpc>
                <a:spcPct val="100000"/>
              </a:lnSpc>
              <a:spcBef>
                <a:spcPts val="0"/>
              </a:spcBef>
              <a:buNone/>
            </a:pPr>
            <a:r>
              <a:rPr lang="en-GB" sz="2400" dirty="0"/>
              <a:t>4) When you have non-normalized data and you are worried about  file size. Import into PowerPivot to reduce file size.</a:t>
            </a:r>
          </a:p>
          <a:p>
            <a:pPr marL="0" indent="0">
              <a:lnSpc>
                <a:spcPct val="100000"/>
              </a:lnSpc>
              <a:spcBef>
                <a:spcPts val="0"/>
              </a:spcBef>
              <a:buNone/>
            </a:pPr>
            <a:r>
              <a:rPr lang="en-GB" sz="2400" dirty="0"/>
              <a:t>5) Faster calculation than large array formula equivalents.</a:t>
            </a:r>
          </a:p>
        </p:txBody>
      </p:sp>
      <p:sp>
        <p:nvSpPr>
          <p:cNvPr id="4" name="Footer Placeholder 3">
            <a:extLst>
              <a:ext uri="{FF2B5EF4-FFF2-40B4-BE49-F238E27FC236}">
                <a16:creationId xmlns:a16="http://schemas.microsoft.com/office/drawing/2014/main" id="{9C9807E2-0C05-4088-8DC7-58C8FFA247D7}"/>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3697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BD8-E023-402F-828B-8BC55255F7D5}"/>
              </a:ext>
            </a:extLst>
          </p:cNvPr>
          <p:cNvSpPr>
            <a:spLocks noGrp="1"/>
          </p:cNvSpPr>
          <p:nvPr>
            <p:ph type="title"/>
          </p:nvPr>
        </p:nvSpPr>
        <p:spPr/>
        <p:txBody>
          <a:bodyPr/>
          <a:lstStyle/>
          <a:p>
            <a:r>
              <a:rPr lang="en-GB" dirty="0"/>
              <a:t>What is PowerPivot? (2/3)</a:t>
            </a:r>
          </a:p>
        </p:txBody>
      </p:sp>
      <p:sp>
        <p:nvSpPr>
          <p:cNvPr id="3" name="Content Placeholder 2">
            <a:extLst>
              <a:ext uri="{FF2B5EF4-FFF2-40B4-BE49-F238E27FC236}">
                <a16:creationId xmlns:a16="http://schemas.microsoft.com/office/drawing/2014/main" id="{49DEE747-A35F-4E31-AF7B-EB29AE719C06}"/>
              </a:ext>
            </a:extLst>
          </p:cNvPr>
          <p:cNvSpPr>
            <a:spLocks noGrp="1"/>
          </p:cNvSpPr>
          <p:nvPr>
            <p:ph idx="1"/>
          </p:nvPr>
        </p:nvSpPr>
        <p:spPr>
          <a:xfrm>
            <a:off x="628648" y="1690689"/>
            <a:ext cx="7886701" cy="4736744"/>
          </a:xfrm>
        </p:spPr>
        <p:txBody>
          <a:bodyPr>
            <a:normAutofit/>
          </a:bodyPr>
          <a:lstStyle/>
          <a:p>
            <a:pPr marL="0" indent="0">
              <a:buNone/>
            </a:pPr>
            <a:endParaRPr lang="en-GB" sz="2400" dirty="0"/>
          </a:p>
          <a:p>
            <a:pPr marL="0" indent="0">
              <a:buNone/>
            </a:pPr>
            <a:r>
              <a:rPr lang="en-GB" sz="2400" dirty="0"/>
              <a:t>6) Allows you to pull data from more than one table into one report using Relationships rather than VLOOKUP.</a:t>
            </a:r>
          </a:p>
          <a:p>
            <a:pPr marL="0" indent="0">
              <a:buNone/>
            </a:pPr>
            <a:r>
              <a:rPr lang="en-GB" sz="2400" b="1" dirty="0">
                <a:solidFill>
                  <a:srgbClr val="FF0000"/>
                </a:solidFill>
              </a:rPr>
              <a:t>**If you have a small data set with multiple tables in Excel, it may be easier to just have helper columns with VLOOKUPS.</a:t>
            </a:r>
          </a:p>
          <a:p>
            <a:pPr marL="0" indent="0">
              <a:buNone/>
            </a:pPr>
            <a:r>
              <a:rPr lang="en-GB" sz="2400" dirty="0"/>
              <a:t>7) Can connect to multiple different external datasets that can be refreshed with a single click (Ctrl + Alt + F5)</a:t>
            </a:r>
          </a:p>
          <a:p>
            <a:pPr marL="0" indent="0">
              <a:buNone/>
            </a:pPr>
            <a:r>
              <a:rPr lang="en-GB" sz="2400" dirty="0"/>
              <a:t>8) DAX Formula language dramatically increases the formula possibilities in a PivotTable (CALCULATE (the do anything function), COUNTUNIQUE, TOTALYTD)</a:t>
            </a:r>
          </a:p>
          <a:p>
            <a:pPr marL="0" indent="0">
              <a:buNone/>
            </a:pPr>
            <a:endParaRPr lang="en-GB" sz="2400" dirty="0"/>
          </a:p>
        </p:txBody>
      </p:sp>
      <p:sp>
        <p:nvSpPr>
          <p:cNvPr id="4" name="Footer Placeholder 3">
            <a:extLst>
              <a:ext uri="{FF2B5EF4-FFF2-40B4-BE49-F238E27FC236}">
                <a16:creationId xmlns:a16="http://schemas.microsoft.com/office/drawing/2014/main" id="{B5A2EB4B-996C-423D-BC38-46E1AC9733A1}"/>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92305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F446-0812-48A0-9566-B57E42457C55}"/>
              </a:ext>
            </a:extLst>
          </p:cNvPr>
          <p:cNvSpPr>
            <a:spLocks noGrp="1"/>
          </p:cNvSpPr>
          <p:nvPr>
            <p:ph type="title"/>
          </p:nvPr>
        </p:nvSpPr>
        <p:spPr/>
        <p:txBody>
          <a:bodyPr/>
          <a:lstStyle/>
          <a:p>
            <a:r>
              <a:rPr lang="en-GB" dirty="0"/>
              <a:t>What is PowerPivot (3/3)</a:t>
            </a:r>
          </a:p>
        </p:txBody>
      </p:sp>
      <p:sp>
        <p:nvSpPr>
          <p:cNvPr id="3" name="Content Placeholder 2">
            <a:extLst>
              <a:ext uri="{FF2B5EF4-FFF2-40B4-BE49-F238E27FC236}">
                <a16:creationId xmlns:a16="http://schemas.microsoft.com/office/drawing/2014/main" id="{84E3028B-F8D7-4C82-8410-E74AEE6909D4}"/>
              </a:ext>
            </a:extLst>
          </p:cNvPr>
          <p:cNvSpPr>
            <a:spLocks noGrp="1"/>
          </p:cNvSpPr>
          <p:nvPr>
            <p:ph idx="1"/>
          </p:nvPr>
        </p:nvSpPr>
        <p:spPr/>
        <p:txBody>
          <a:bodyPr/>
          <a:lstStyle/>
          <a:p>
            <a:pPr marL="0" indent="0">
              <a:buNone/>
            </a:pPr>
            <a:r>
              <a:rPr lang="en-GB" dirty="0"/>
              <a:t>9) DAX “Data Analysis Expressions” formulas allow you to build formulas and add Number Format in one place, then use it in any PivotTable you want.</a:t>
            </a:r>
          </a:p>
          <a:p>
            <a:pPr marL="0" indent="0">
              <a:buNone/>
            </a:pPr>
            <a:r>
              <a:rPr lang="en-GB" dirty="0"/>
              <a:t>10) Convert PivotTable to Cube functions</a:t>
            </a:r>
          </a:p>
          <a:p>
            <a:pPr marL="0" indent="0">
              <a:buNone/>
            </a:pPr>
            <a:r>
              <a:rPr lang="en-GB" dirty="0"/>
              <a:t>11) Can import existing relationships and tables in one import session.</a:t>
            </a:r>
          </a:p>
          <a:p>
            <a:pPr marL="0" indent="0">
              <a:buNone/>
            </a:pPr>
            <a:r>
              <a:rPr lang="en-GB" dirty="0"/>
              <a:t>12) Data in Data Model is read only (secure and reliable)</a:t>
            </a:r>
          </a:p>
          <a:p>
            <a:pPr marL="0" indent="0">
              <a:buNone/>
            </a:pPr>
            <a:endParaRPr lang="en-GB" dirty="0"/>
          </a:p>
        </p:txBody>
      </p:sp>
      <p:sp>
        <p:nvSpPr>
          <p:cNvPr id="4" name="Footer Placeholder 3">
            <a:extLst>
              <a:ext uri="{FF2B5EF4-FFF2-40B4-BE49-F238E27FC236}">
                <a16:creationId xmlns:a16="http://schemas.microsoft.com/office/drawing/2014/main" id="{D2362050-264A-44F2-8FD2-AEA2821F3572}"/>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82036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1BB3-840A-44B0-A21B-BF18CF6C7155}"/>
              </a:ext>
            </a:extLst>
          </p:cNvPr>
          <p:cNvSpPr>
            <a:spLocks noGrp="1"/>
          </p:cNvSpPr>
          <p:nvPr>
            <p:ph type="title"/>
          </p:nvPr>
        </p:nvSpPr>
        <p:spPr/>
        <p:txBody>
          <a:bodyPr/>
          <a:lstStyle/>
          <a:p>
            <a:r>
              <a:rPr lang="en-GB" dirty="0"/>
              <a:t>When to NOT use PowerPivot?</a:t>
            </a:r>
          </a:p>
        </p:txBody>
      </p:sp>
      <p:sp>
        <p:nvSpPr>
          <p:cNvPr id="3" name="Content Placeholder 2">
            <a:extLst>
              <a:ext uri="{FF2B5EF4-FFF2-40B4-BE49-F238E27FC236}">
                <a16:creationId xmlns:a16="http://schemas.microsoft.com/office/drawing/2014/main" id="{29F09668-D0C4-450F-91C8-B3C719F9B8B4}"/>
              </a:ext>
            </a:extLst>
          </p:cNvPr>
          <p:cNvSpPr>
            <a:spLocks noGrp="1"/>
          </p:cNvSpPr>
          <p:nvPr>
            <p:ph idx="1"/>
          </p:nvPr>
        </p:nvSpPr>
        <p:spPr/>
        <p:txBody>
          <a:bodyPr>
            <a:normAutofit fontScale="92500"/>
          </a:bodyPr>
          <a:lstStyle/>
          <a:p>
            <a:pPr marL="0" indent="0">
              <a:buNone/>
            </a:pPr>
            <a:r>
              <a:rPr lang="en-GB" dirty="0"/>
              <a:t>Millions of Excel users everyday have Excel tasks that do not involve large datasets from multiple sources</a:t>
            </a:r>
          </a:p>
          <a:p>
            <a:pPr lvl="1"/>
            <a:r>
              <a:rPr lang="en-GB" dirty="0"/>
              <a:t>Payroll</a:t>
            </a:r>
          </a:p>
          <a:p>
            <a:pPr lvl="1"/>
            <a:r>
              <a:rPr lang="en-GB" dirty="0"/>
              <a:t>Cash Flow Analysis</a:t>
            </a:r>
          </a:p>
          <a:p>
            <a:pPr lvl="1"/>
            <a:r>
              <a:rPr lang="en-GB" dirty="0"/>
              <a:t>Depreciation table.</a:t>
            </a:r>
          </a:p>
          <a:p>
            <a:pPr lvl="1"/>
            <a:r>
              <a:rPr lang="en-GB" dirty="0"/>
              <a:t>On the fly calculations.</a:t>
            </a:r>
          </a:p>
          <a:p>
            <a:r>
              <a:rPr lang="en-GB" dirty="0"/>
              <a:t>If you have a small data set with multiple tables in Excel, it may be easier to just have helper columns with VLOOKUPS. </a:t>
            </a:r>
            <a:r>
              <a:rPr lang="en-GB" b="1" dirty="0">
                <a:solidFill>
                  <a:srgbClr val="FF0000"/>
                </a:solidFill>
              </a:rPr>
              <a:t>The time and effort to use PowerPivot to replace a number of VLOOKUPS, may not be worth it.</a:t>
            </a:r>
          </a:p>
          <a:p>
            <a:r>
              <a:rPr lang="en-GB" b="1" dirty="0">
                <a:solidFill>
                  <a:srgbClr val="FF0000"/>
                </a:solidFill>
              </a:rPr>
              <a:t>When you don’t have big data.</a:t>
            </a:r>
          </a:p>
          <a:p>
            <a:endParaRPr lang="en-GB" dirty="0"/>
          </a:p>
        </p:txBody>
      </p:sp>
      <p:sp>
        <p:nvSpPr>
          <p:cNvPr id="4" name="Footer Placeholder 3">
            <a:extLst>
              <a:ext uri="{FF2B5EF4-FFF2-40B4-BE49-F238E27FC236}">
                <a16:creationId xmlns:a16="http://schemas.microsoft.com/office/drawing/2014/main" id="{9B4DC6AB-BDE1-4FC8-9F29-F81A0E49C48B}"/>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107765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01EC-F740-49C0-A11E-AC631770CA23}"/>
              </a:ext>
            </a:extLst>
          </p:cNvPr>
          <p:cNvSpPr>
            <a:spLocks noGrp="1"/>
          </p:cNvSpPr>
          <p:nvPr>
            <p:ph type="title"/>
          </p:nvPr>
        </p:nvSpPr>
        <p:spPr/>
        <p:txBody>
          <a:bodyPr/>
          <a:lstStyle/>
          <a:p>
            <a:r>
              <a:rPr lang="en-GB" dirty="0"/>
              <a:t>When to use PowerPivot?</a:t>
            </a:r>
          </a:p>
        </p:txBody>
      </p:sp>
      <p:sp>
        <p:nvSpPr>
          <p:cNvPr id="3" name="Content Placeholder 2">
            <a:extLst>
              <a:ext uri="{FF2B5EF4-FFF2-40B4-BE49-F238E27FC236}">
                <a16:creationId xmlns:a16="http://schemas.microsoft.com/office/drawing/2014/main" id="{7311DE0A-16DE-403B-A0ED-07DFC7F92D39}"/>
              </a:ext>
            </a:extLst>
          </p:cNvPr>
          <p:cNvSpPr>
            <a:spLocks noGrp="1"/>
          </p:cNvSpPr>
          <p:nvPr>
            <p:ph idx="1"/>
          </p:nvPr>
        </p:nvSpPr>
        <p:spPr/>
        <p:txBody>
          <a:bodyPr/>
          <a:lstStyle/>
          <a:p>
            <a:pPr marL="0" indent="0">
              <a:lnSpc>
                <a:spcPct val="150000"/>
              </a:lnSpc>
              <a:buNone/>
            </a:pPr>
            <a:r>
              <a:rPr lang="en-GB" dirty="0">
                <a:solidFill>
                  <a:srgbClr val="FF0000"/>
                </a:solidFill>
              </a:rPr>
              <a:t>You can use PowerPivot if you want:</a:t>
            </a:r>
          </a:p>
          <a:p>
            <a:pPr marL="0" indent="0">
              <a:buNone/>
            </a:pPr>
            <a:r>
              <a:rPr lang="en-GB" dirty="0"/>
              <a:t>1) PivotTable user interface Reporting System</a:t>
            </a:r>
          </a:p>
          <a:p>
            <a:pPr marL="0" indent="0">
              <a:buNone/>
            </a:pPr>
            <a:r>
              <a:rPr lang="en-GB" dirty="0"/>
              <a:t>2) Big Data from Multiple Sources: In PowerPivot can reduce file size and decrease formula calculation time.</a:t>
            </a:r>
          </a:p>
          <a:p>
            <a:pPr marL="0" indent="0">
              <a:buNone/>
            </a:pPr>
            <a:r>
              <a:rPr lang="en-GB" dirty="0"/>
              <a:t>3) Increase formula language, and Portable Formulas</a:t>
            </a:r>
          </a:p>
          <a:p>
            <a:pPr marL="0" indent="0">
              <a:buNone/>
            </a:pPr>
            <a:endParaRPr lang="en-GB" dirty="0"/>
          </a:p>
        </p:txBody>
      </p:sp>
      <p:sp>
        <p:nvSpPr>
          <p:cNvPr id="4" name="Footer Placeholder 3">
            <a:extLst>
              <a:ext uri="{FF2B5EF4-FFF2-40B4-BE49-F238E27FC236}">
                <a16:creationId xmlns:a16="http://schemas.microsoft.com/office/drawing/2014/main" id="{B8F23E31-C852-4163-83A8-9AEE883EFA51}"/>
              </a:ext>
            </a:extLst>
          </p:cNvPr>
          <p:cNvSpPr>
            <a:spLocks noGrp="1"/>
          </p:cNvSpPr>
          <p:nvPr>
            <p:ph type="ftr" sz="quarter" idx="11"/>
          </p:nvPr>
        </p:nvSpPr>
        <p:spPr/>
        <p:txBody>
          <a:bodyPr/>
          <a:lstStyle/>
          <a:p>
            <a:r>
              <a:rPr lang="en-GB"/>
              <a:t>BI Using Excel - Samar Gad 2018</a:t>
            </a:r>
          </a:p>
        </p:txBody>
      </p:sp>
    </p:spTree>
    <p:extLst>
      <p:ext uri="{BB962C8B-B14F-4D97-AF65-F5344CB8AC3E}">
        <p14:creationId xmlns:p14="http://schemas.microsoft.com/office/powerpoint/2010/main" val="2482731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1886</Words>
  <Application>Microsoft Office PowerPoint</Application>
  <PresentationFormat>On-screen Show (4:3)</PresentationFormat>
  <Paragraphs>184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Session 1- Advanced Excel Masterclass</vt:lpstr>
      <vt:lpstr>Objectives</vt:lpstr>
      <vt:lpstr>How to add PowerPivot tab to Excel ribbons?</vt:lpstr>
      <vt:lpstr>PowerPoint Presentation</vt:lpstr>
      <vt:lpstr>What is PowerPivot? (1/3)</vt:lpstr>
      <vt:lpstr>What is PowerPivot? (2/3)</vt:lpstr>
      <vt:lpstr>What is PowerPivot (3/3)</vt:lpstr>
      <vt:lpstr>When to NOT use PowerPivot?</vt:lpstr>
      <vt:lpstr>When to use PowerPivot?</vt:lpstr>
      <vt:lpstr>Try to get total net revenues per region using VLOOKUP</vt:lpstr>
      <vt:lpstr>What do you conclude?</vt:lpstr>
      <vt:lpstr>How to build a data model using tables in Excel workbook</vt:lpstr>
      <vt:lpstr>A fact table</vt:lpstr>
      <vt:lpstr>Dimension tables</vt:lpstr>
      <vt:lpstr>PowerPoint Presentation</vt:lpstr>
      <vt:lpstr>Add the three tables to Data Model</vt:lpstr>
      <vt:lpstr>PowerPoint Presentation</vt:lpstr>
      <vt:lpstr>PowerPoint Presentation</vt:lpstr>
      <vt:lpstr>PowerPoint Presentation</vt:lpstr>
      <vt:lpstr>PowerPoint Presentation</vt:lpstr>
      <vt:lpstr>Let’s get back to data view</vt:lpstr>
      <vt:lpstr>PowerPoint Presentation</vt:lpstr>
      <vt:lpstr>What is a Calculated Column</vt:lpstr>
      <vt:lpstr>Why we need a Calculated Column?</vt:lpstr>
      <vt:lpstr>PowerPoint Presentation</vt:lpstr>
      <vt:lpstr>PowerPoint Presentation</vt:lpstr>
      <vt:lpstr>Format calculated column to show £ and whole number</vt:lpstr>
      <vt:lpstr>What is a Calculated Field “Measure”?</vt:lpstr>
      <vt:lpstr>What is a Calculated Field “Measure”?</vt:lpstr>
      <vt:lpstr>Why we need a Calculated Field “Measure”?</vt:lpstr>
      <vt:lpstr>PowerPoint Presentation</vt:lpstr>
      <vt:lpstr>PowerPoint Presentation</vt:lpstr>
      <vt:lpstr>Format calculated field to show £ an whole number</vt:lpstr>
      <vt:lpstr>PowerPoint Presentation</vt:lpstr>
      <vt:lpstr>PowerPoint Presentation</vt:lpstr>
      <vt:lpstr>Or you can get pivot tables from here:</vt:lpstr>
      <vt:lpstr>Pivot tables/charts required: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 Gad</dc:creator>
  <cp:lastModifiedBy>Samar Gad</cp:lastModifiedBy>
  <cp:revision>32</cp:revision>
  <dcterms:created xsi:type="dcterms:W3CDTF">2018-02-11T12:49:22Z</dcterms:created>
  <dcterms:modified xsi:type="dcterms:W3CDTF">2018-02-28T13:51:33Z</dcterms:modified>
</cp:coreProperties>
</file>